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8" r:id="rId10"/>
    <p:sldId id="266" r:id="rId11"/>
    <p:sldId id="265" r:id="rId12"/>
    <p:sldId id="274" r:id="rId13"/>
    <p:sldId id="275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67" r:id="rId25"/>
    <p:sldId id="268" r:id="rId26"/>
    <p:sldId id="269" r:id="rId27"/>
    <p:sldId id="270" r:id="rId28"/>
    <p:sldId id="271" r:id="rId29"/>
    <p:sldId id="272" r:id="rId30"/>
    <p:sldId id="273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E82B-3236-45DC-A47A-05BF9C3A68A5}" type="datetimeFigureOut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06C6D-A688-40F8-A71E-9D078FD79E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4566-0A63-47C9-BBB7-A32FBBC7BC4E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0EFC-A6E0-45C9-8B57-3D5B346D4D2F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668-0703-4178-B02A-347B780AF399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DD9B-80F6-4A92-B73E-65D3A70DD601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BE00-26AF-40B0-A023-4D88983D4B6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E655-B93D-419E-B0C7-117AFD1A39D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27AF-8630-4BB9-B083-23122E69AB3F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D5D6-75B6-4F50-BC5C-AB3171BADBC9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A1FB-E550-49A9-8C55-5BD80DB9EF6E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721E-CAAA-4764-A2FF-B93CFA1F5A2A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A250-E114-4BAC-AAC0-A2D015FBDE78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94D0-5A88-4748-9346-D5AB5BEE62A2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4427-D472-4C0B-803B-01C6569F46D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antimassoneria.altervista.org/wp-content/uploads/2016/10/ridurre-fertilita.jpe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8640960" cy="134300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sz="2800" b="1" dirty="0" smtClean="0">
                <a:solidFill>
                  <a:srgbClr val="002060"/>
                </a:solidFill>
              </a:rPr>
              <a:t>Quando oggi si parla di lobbies gay, molti rispondono con accuse di </a:t>
            </a:r>
            <a:r>
              <a:rPr lang="it-IT" sz="2800" b="1" dirty="0" err="1" smtClean="0">
                <a:solidFill>
                  <a:srgbClr val="002060"/>
                </a:solidFill>
              </a:rPr>
              <a:t>complottismo</a:t>
            </a:r>
            <a:r>
              <a:rPr lang="it-IT" sz="2800" b="1" dirty="0" smtClean="0">
                <a:solidFill>
                  <a:srgbClr val="002060"/>
                </a:solidFill>
              </a:rPr>
              <a:t>. Eppure erano gli stessi attivisti omosessuali a parlare di lobby già negli anni Ottanta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602128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Ultimi lavori\Foto\l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68760"/>
            <a:ext cx="4903579" cy="295232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2484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2">
            <a:normAutofit fontScale="25000" lnSpcReduction="20000"/>
          </a:bodyPr>
          <a:lstStyle/>
          <a:p>
            <a:pPr fontAlgn="base"/>
            <a:r>
              <a:rPr lang="it-IT" sz="9600" b="1" dirty="0" smtClean="0">
                <a:solidFill>
                  <a:srgbClr val="FF0000"/>
                </a:solidFill>
              </a:rPr>
              <a:t>Ruolo maschile:</a:t>
            </a:r>
            <a:endParaRPr lang="it-IT" sz="7400" b="1" dirty="0" smtClean="0">
              <a:solidFill>
                <a:srgbClr val="FF0000"/>
              </a:solidFill>
            </a:endParaRP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algn="just" fontAlgn="base">
              <a:buFontTx/>
              <a:buChar char="-"/>
            </a:pPr>
            <a:r>
              <a:rPr lang="it-IT" sz="8000" b="1" spc="-105" dirty="0" smtClean="0">
                <a:solidFill>
                  <a:schemeClr val="tx1"/>
                </a:solidFill>
                <a:latin typeface="Arial"/>
                <a:cs typeface="Arial"/>
              </a:rPr>
              <a:t> calciatore, </a:t>
            </a:r>
          </a:p>
          <a:p>
            <a:pPr algn="just" fontAlgn="base">
              <a:buFontTx/>
              <a:buChar char="-"/>
            </a:pPr>
            <a:r>
              <a:rPr lang="it-IT" sz="8000" b="1" spc="-10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90" dirty="0" smtClean="0">
                <a:solidFill>
                  <a:schemeClr val="tx1"/>
                </a:solidFill>
                <a:latin typeface="Arial"/>
                <a:cs typeface="Arial"/>
              </a:rPr>
              <a:t>professore,</a:t>
            </a:r>
            <a:r>
              <a:rPr lang="it-IT" sz="8000" b="1" spc="-18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algn="just" fontAlgn="base">
              <a:buFontTx/>
              <a:buChar char="-"/>
            </a:pPr>
            <a:r>
              <a:rPr lang="it-IT" sz="8000" b="1" spc="-18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55" dirty="0" smtClean="0">
                <a:solidFill>
                  <a:schemeClr val="tx1"/>
                </a:solidFill>
                <a:latin typeface="Arial"/>
                <a:cs typeface="Arial"/>
              </a:rPr>
              <a:t>ferroviere,  </a:t>
            </a:r>
          </a:p>
          <a:p>
            <a:pPr algn="just" fontAlgn="base">
              <a:buFontTx/>
              <a:buChar char="-"/>
            </a:pPr>
            <a:r>
              <a:rPr lang="it-IT" sz="8000" b="1" spc="-5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65" dirty="0" smtClean="0">
                <a:solidFill>
                  <a:schemeClr val="tx1"/>
                </a:solidFill>
                <a:latin typeface="Arial"/>
                <a:cs typeface="Arial"/>
              </a:rPr>
              <a:t>marinaio, </a:t>
            </a:r>
          </a:p>
          <a:p>
            <a:pPr algn="just" fontAlgn="base">
              <a:buFontTx/>
              <a:buChar char="-"/>
            </a:pPr>
            <a:r>
              <a:rPr lang="it-IT" sz="8000" b="1" spc="-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25" dirty="0" smtClean="0">
                <a:solidFill>
                  <a:schemeClr val="tx1"/>
                </a:solidFill>
                <a:latin typeface="Arial"/>
                <a:cs typeface="Arial"/>
              </a:rPr>
              <a:t>dirigente, </a:t>
            </a:r>
          </a:p>
          <a:p>
            <a:pPr algn="just" fontAlgn="base">
              <a:buFontTx/>
              <a:buChar char="-"/>
            </a:pPr>
            <a:r>
              <a:rPr lang="it-IT" sz="8000" b="1" spc="-12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50" dirty="0" smtClean="0">
                <a:solidFill>
                  <a:schemeClr val="tx1"/>
                </a:solidFill>
                <a:latin typeface="Arial"/>
                <a:cs typeface="Arial"/>
              </a:rPr>
              <a:t>scrittore,  </a:t>
            </a:r>
          </a:p>
          <a:p>
            <a:pPr algn="just" fontAlgn="base">
              <a:buFontTx/>
              <a:buChar char="-"/>
            </a:pPr>
            <a:r>
              <a:rPr lang="it-IT" sz="8000" b="1" spc="-5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30" dirty="0" smtClean="0">
                <a:solidFill>
                  <a:schemeClr val="tx1"/>
                </a:solidFill>
                <a:latin typeface="Arial"/>
                <a:cs typeface="Arial"/>
              </a:rPr>
              <a:t>dottore, </a:t>
            </a:r>
          </a:p>
          <a:p>
            <a:pPr algn="just" fontAlgn="base">
              <a:buFontTx/>
              <a:buChar char="-"/>
            </a:pPr>
            <a:r>
              <a:rPr lang="it-IT" sz="8000" b="1" spc="-3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75" dirty="0" smtClean="0">
                <a:solidFill>
                  <a:schemeClr val="tx1"/>
                </a:solidFill>
                <a:latin typeface="Arial"/>
                <a:cs typeface="Arial"/>
              </a:rPr>
              <a:t>poeta, </a:t>
            </a:r>
          </a:p>
          <a:p>
            <a:pPr algn="just" fontAlgn="base">
              <a:buFontTx/>
              <a:buChar char="-"/>
            </a:pPr>
            <a:r>
              <a:rPr lang="it-IT" sz="8000" b="1" spc="-7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70" dirty="0" smtClean="0">
                <a:solidFill>
                  <a:schemeClr val="tx1"/>
                </a:solidFill>
                <a:latin typeface="Arial"/>
                <a:cs typeface="Arial"/>
              </a:rPr>
              <a:t>giornalista,  </a:t>
            </a:r>
          </a:p>
          <a:p>
            <a:pPr algn="just" fontAlgn="base">
              <a:buFontTx/>
              <a:buChar char="-"/>
            </a:pPr>
            <a:r>
              <a:rPr lang="it-IT" sz="8000" b="1" spc="-7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00" dirty="0" smtClean="0">
                <a:solidFill>
                  <a:schemeClr val="tx1"/>
                </a:solidFill>
                <a:latin typeface="Arial"/>
                <a:cs typeface="Arial"/>
              </a:rPr>
              <a:t>ingegnere, </a:t>
            </a:r>
          </a:p>
          <a:p>
            <a:pPr algn="just" fontAlgn="base">
              <a:buFontTx/>
              <a:buChar char="-"/>
            </a:pPr>
            <a:r>
              <a:rPr lang="it-IT" sz="8000" b="1" spc="-1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05" dirty="0" smtClean="0">
                <a:solidFill>
                  <a:schemeClr val="tx1"/>
                </a:solidFill>
                <a:latin typeface="Arial"/>
                <a:cs typeface="Arial"/>
              </a:rPr>
              <a:t>geologo,  </a:t>
            </a:r>
          </a:p>
          <a:p>
            <a:pPr algn="just" fontAlgn="base">
              <a:buFontTx/>
              <a:buChar char="-"/>
            </a:pPr>
            <a:r>
              <a:rPr lang="it-IT" sz="8000" b="1" spc="-10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75" dirty="0" smtClean="0">
                <a:solidFill>
                  <a:schemeClr val="tx1"/>
                </a:solidFill>
                <a:latin typeface="Arial"/>
                <a:cs typeface="Arial"/>
              </a:rPr>
              <a:t>esploratore</a:t>
            </a:r>
            <a:r>
              <a:rPr lang="it-IT" sz="8000" b="1" spc="-75" dirty="0" smtClean="0">
                <a:latin typeface="Arial"/>
                <a:cs typeface="Arial"/>
              </a:rPr>
              <a:t>, </a:t>
            </a: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fontAlgn="base"/>
            <a:r>
              <a:rPr lang="it-IT" sz="9600" b="1" dirty="0" smtClean="0">
                <a:solidFill>
                  <a:srgbClr val="FF0000"/>
                </a:solidFill>
              </a:rPr>
              <a:t>Ruolo femminile:</a:t>
            </a:r>
          </a:p>
          <a:p>
            <a:pPr fontAlgn="base"/>
            <a:endParaRPr lang="it-IT" sz="2800" b="1" dirty="0" smtClean="0">
              <a:solidFill>
                <a:srgbClr val="FF0000"/>
              </a:solidFill>
            </a:endParaRPr>
          </a:p>
          <a:p>
            <a:pPr algn="just" fontAlgn="base">
              <a:buFontTx/>
              <a:buChar char="-"/>
            </a:pPr>
            <a:r>
              <a:rPr lang="it-IT" sz="8000" b="1" spc="-40" dirty="0" smtClean="0">
                <a:solidFill>
                  <a:schemeClr val="tx1"/>
                </a:solidFill>
                <a:latin typeface="Arial"/>
                <a:cs typeface="Arial"/>
              </a:rPr>
              <a:t> maestra,</a:t>
            </a:r>
          </a:p>
          <a:p>
            <a:pPr algn="just" fontAlgn="base">
              <a:buFontTx/>
              <a:buChar char="-"/>
            </a:pPr>
            <a:r>
              <a:rPr lang="it-IT" sz="8000" b="1" spc="-114" dirty="0" smtClean="0">
                <a:solidFill>
                  <a:schemeClr val="tx1"/>
                </a:solidFill>
                <a:latin typeface="Arial"/>
                <a:cs typeface="Arial"/>
              </a:rPr>
              <a:t> sarta, </a:t>
            </a:r>
          </a:p>
          <a:p>
            <a:pPr algn="just" fontAlgn="base">
              <a:buFontTx/>
              <a:buChar char="-"/>
            </a:pPr>
            <a:r>
              <a:rPr lang="it-IT" sz="8000" b="1" spc="-114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60" dirty="0" smtClean="0">
                <a:solidFill>
                  <a:schemeClr val="tx1"/>
                </a:solidFill>
                <a:latin typeface="Arial"/>
                <a:cs typeface="Arial"/>
              </a:rPr>
              <a:t>segretaria, </a:t>
            </a:r>
          </a:p>
          <a:p>
            <a:pPr algn="just" fontAlgn="base">
              <a:buFontTx/>
              <a:buChar char="-"/>
            </a:pPr>
            <a:r>
              <a:rPr lang="it-IT" sz="8000" b="1" spc="-16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70" dirty="0" smtClean="0">
                <a:solidFill>
                  <a:schemeClr val="tx1"/>
                </a:solidFill>
                <a:latin typeface="Arial"/>
                <a:cs typeface="Arial"/>
              </a:rPr>
              <a:t>hostess,  </a:t>
            </a:r>
          </a:p>
          <a:p>
            <a:pPr algn="just" fontAlgn="base">
              <a:buFontTx/>
              <a:buChar char="-"/>
            </a:pPr>
            <a:r>
              <a:rPr lang="it-IT" sz="8000" b="1" spc="-7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10" dirty="0" smtClean="0">
                <a:solidFill>
                  <a:schemeClr val="tx1"/>
                </a:solidFill>
                <a:latin typeface="Arial"/>
                <a:cs typeface="Arial"/>
              </a:rPr>
              <a:t>centralinista, </a:t>
            </a:r>
          </a:p>
          <a:p>
            <a:pPr algn="just" fontAlgn="base">
              <a:buFontTx/>
              <a:buChar char="-"/>
            </a:pPr>
            <a:r>
              <a:rPr lang="it-IT" sz="8000" b="1" spc="-11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casalinga,</a:t>
            </a:r>
          </a:p>
          <a:p>
            <a:pPr algn="just" fontAlgn="base">
              <a:buFontTx/>
              <a:buChar char="-"/>
            </a:pP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 commessa,</a:t>
            </a:r>
          </a:p>
          <a:p>
            <a:pPr algn="just" fontAlgn="base">
              <a:buFontTx/>
              <a:buChar char="-"/>
            </a:pP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 infermiera,</a:t>
            </a:r>
          </a:p>
          <a:p>
            <a:pPr algn="just" fontAlgn="base">
              <a:buFontTx/>
              <a:buChar char="-"/>
            </a:pP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 parrucchiera,</a:t>
            </a:r>
          </a:p>
          <a:p>
            <a:pPr algn="just" fontAlgn="base">
              <a:buFontTx/>
              <a:buChar char="-"/>
            </a:pP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 cuoca,</a:t>
            </a:r>
          </a:p>
          <a:p>
            <a:pPr algn="just" fontAlgn="base">
              <a:buFontTx/>
              <a:buChar char="-"/>
            </a:pP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 baby </a:t>
            </a:r>
            <a:r>
              <a:rPr lang="it-IT" sz="8000" b="1" spc="-140" dirty="0" err="1" smtClean="0">
                <a:solidFill>
                  <a:schemeClr val="tx1"/>
                </a:solidFill>
                <a:latin typeface="Arial"/>
                <a:cs typeface="Arial"/>
              </a:rPr>
              <a:t>sitter</a:t>
            </a:r>
            <a:r>
              <a:rPr lang="it-IT" sz="8000" b="1" spc="-14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 algn="just" fontAlgn="base">
              <a:buFontTx/>
              <a:buChar char="-"/>
            </a:pPr>
            <a:r>
              <a:rPr lang="it-IT" sz="8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modella</a:t>
            </a:r>
          </a:p>
          <a:p>
            <a:pPr algn="just" fontAlgn="base"/>
            <a:endParaRPr lang="it-IT" sz="2800" b="1" dirty="0" smtClean="0">
              <a:solidFill>
                <a:srgbClr val="FF0000"/>
              </a:solidFill>
            </a:endParaRPr>
          </a:p>
          <a:p>
            <a:pPr algn="just" fontAlgn="base">
              <a:buFontTx/>
              <a:buChar char="-"/>
            </a:pPr>
            <a:endParaRPr lang="it-IT" sz="2400" b="1" dirty="0" smtClean="0">
              <a:solidFill>
                <a:schemeClr val="tx1"/>
              </a:solidFill>
            </a:endParaRPr>
          </a:p>
          <a:p>
            <a:pPr algn="just" fontAlgn="base">
              <a:buFontTx/>
              <a:buChar char="-"/>
            </a:pPr>
            <a:endParaRPr lang="it-IT" sz="2400" b="1" dirty="0" smtClean="0">
              <a:solidFill>
                <a:schemeClr val="tx1"/>
              </a:solidFill>
            </a:endParaRPr>
          </a:p>
          <a:p>
            <a:pPr algn="just" fontAlgn="base">
              <a:buFontTx/>
              <a:buChar char="-"/>
            </a:pPr>
            <a:endParaRPr lang="it-IT" sz="2400" b="1" dirty="0" smtClean="0">
              <a:solidFill>
                <a:schemeClr val="tx1"/>
              </a:solidFill>
            </a:endParaRPr>
          </a:p>
          <a:p>
            <a:pPr algn="just" fontAlgn="base">
              <a:buFontTx/>
              <a:buChar char="-"/>
            </a:pPr>
            <a:endParaRPr lang="it-IT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parola d’ordine è decostruire i ruoli di genere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00811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L’orientamento sessuale</a:t>
            </a:r>
            <a:r>
              <a:rPr lang="it-IT" sz="2000" dirty="0" smtClean="0">
                <a:solidFill>
                  <a:schemeClr val="tx1"/>
                </a:solidFill>
              </a:rPr>
              <a:t> di un individuo indica l’attrazione emozionale, romantica e/o sessuale di quella persona verso altri individui, che possono essere dello stesso sesso, di sesso opposto o entrambi.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 maestri della teoria GENDER sostengono che: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2852936"/>
            <a:ext cx="864096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numCol="1" rtlCol="0">
            <a:normAutofit fontScale="92500" lnSpcReduction="20000"/>
          </a:bodyPr>
          <a:lstStyle/>
          <a:p>
            <a:pPr algn="ctr" fontAlgn="base"/>
            <a:r>
              <a:rPr lang="it-IT" sz="2800" b="1" dirty="0" smtClean="0">
                <a:solidFill>
                  <a:srgbClr val="FF0000"/>
                </a:solidFill>
              </a:rPr>
              <a:t>L’orientamento sessuale sarebbe così distinto: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3501008"/>
            <a:ext cx="2376264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b="1" dirty="0" smtClean="0">
              <a:solidFill>
                <a:schemeClr val="tx1"/>
              </a:solidFill>
            </a:endParaRPr>
          </a:p>
          <a:p>
            <a:pPr lvl="0" algn="ctr"/>
            <a:r>
              <a:rPr lang="it-IT" b="1" dirty="0" smtClean="0">
                <a:solidFill>
                  <a:srgbClr val="FF0000"/>
                </a:solidFill>
              </a:rPr>
              <a:t>Dal sesso biologico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</a:p>
          <a:p>
            <a:pPr lvl="0" algn="ctr"/>
            <a:r>
              <a:rPr lang="it-IT" dirty="0" smtClean="0">
                <a:solidFill>
                  <a:schemeClr val="tx1"/>
                </a:solidFill>
              </a:rPr>
              <a:t>cioè il sesso genetico di una persona determinato dai cromosomi sessuali</a:t>
            </a:r>
          </a:p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411760" y="5085184"/>
            <a:ext cx="439248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b="1" dirty="0" smtClean="0">
              <a:solidFill>
                <a:schemeClr val="tx1"/>
              </a:solidFill>
            </a:endParaRPr>
          </a:p>
          <a:p>
            <a:pPr lvl="0" algn="ctr" fontAlgn="base"/>
            <a:r>
              <a:rPr lang="it-IT" b="1" dirty="0" smtClean="0">
                <a:solidFill>
                  <a:srgbClr val="FF0000"/>
                </a:solidFill>
              </a:rPr>
              <a:t>Dall’identità di genere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</a:p>
          <a:p>
            <a:pPr lvl="0" algn="ctr" fontAlgn="base"/>
            <a:r>
              <a:rPr lang="it-IT" dirty="0" smtClean="0">
                <a:solidFill>
                  <a:schemeClr val="tx1"/>
                </a:solidFill>
              </a:rPr>
              <a:t>cioè il genere a cui sente di appartenere (ovvero se la persona identifica sé stessa come maschio o come femmina a prescindere dal proprio sesso biologico)</a:t>
            </a:r>
          </a:p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5868144" y="3501008"/>
            <a:ext cx="302433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b="1" dirty="0" smtClean="0">
              <a:solidFill>
                <a:schemeClr val="tx1"/>
              </a:solidFill>
            </a:endParaRPr>
          </a:p>
          <a:p>
            <a:pPr lvl="0" algn="ctr" fontAlgn="base"/>
            <a:r>
              <a:rPr lang="it-IT" b="1" dirty="0" smtClean="0">
                <a:solidFill>
                  <a:srgbClr val="FF0000"/>
                </a:solidFill>
              </a:rPr>
              <a:t>Dal ruolo di genere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</a:p>
          <a:p>
            <a:pPr lvl="0" algn="ctr" fontAlgn="base"/>
            <a:r>
              <a:rPr lang="it-IT" dirty="0" smtClean="0">
                <a:solidFill>
                  <a:schemeClr val="tx1"/>
                </a:solidFill>
              </a:rPr>
              <a:t>cioè le norme sociali sul comportamento di uomini e donne relative ad una determinata cultura ed epoca</a:t>
            </a:r>
          </a:p>
          <a:p>
            <a:pPr algn="ctr"/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82453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/>
            <a:r>
              <a:rPr lang="it-IT" sz="1800" b="1" dirty="0" smtClean="0">
                <a:solidFill>
                  <a:srgbClr val="FF0000"/>
                </a:solidFill>
              </a:rPr>
              <a:t>-  Fin dagli anni Venti </a:t>
            </a:r>
            <a:r>
              <a:rPr lang="it-IT" sz="1800" dirty="0" smtClean="0">
                <a:solidFill>
                  <a:schemeClr val="tx1"/>
                </a:solidFill>
              </a:rPr>
              <a:t>i comunisti al potere cercarono di attuare, e soprattutto di diffondere nel mondo, la loro ideologia ugualitaria anti-familiare. Essi introdussero immediatamente il divorzio e, per la prima volta nella storia, l’aborto.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La “Scuola di Francoforte”  </a:t>
            </a:r>
            <a:r>
              <a:rPr lang="it-IT" sz="1800" dirty="0" smtClean="0">
                <a:solidFill>
                  <a:schemeClr val="tx1"/>
                </a:solidFill>
              </a:rPr>
              <a:t>(1922) costituì il “</a:t>
            </a:r>
            <a:r>
              <a:rPr lang="it-IT" sz="1800" b="1" dirty="0" smtClean="0">
                <a:solidFill>
                  <a:schemeClr val="tx1"/>
                </a:solidFill>
              </a:rPr>
              <a:t>laboratorio ideologico</a:t>
            </a:r>
            <a:r>
              <a:rPr lang="it-IT" sz="1800" dirty="0" smtClean="0">
                <a:solidFill>
                  <a:schemeClr val="tx1"/>
                </a:solidFill>
              </a:rPr>
              <a:t>” della cosiddetta “</a:t>
            </a:r>
            <a:r>
              <a:rPr lang="it-IT" sz="1800" b="1" dirty="0" smtClean="0">
                <a:solidFill>
                  <a:schemeClr val="tx1"/>
                </a:solidFill>
              </a:rPr>
              <a:t>controcultura</a:t>
            </a:r>
            <a:r>
              <a:rPr lang="it-IT" sz="1800" dirty="0" smtClean="0">
                <a:solidFill>
                  <a:schemeClr val="tx1"/>
                </a:solidFill>
              </a:rPr>
              <a:t>” del </a:t>
            </a:r>
            <a:r>
              <a:rPr lang="it-IT" sz="1800" i="1" dirty="0" smtClean="0">
                <a:solidFill>
                  <a:schemeClr val="tx1"/>
                </a:solidFill>
              </a:rPr>
              <a:t>Sessantotto</a:t>
            </a:r>
            <a:r>
              <a:rPr lang="it-IT" sz="1800" dirty="0" smtClean="0">
                <a:solidFill>
                  <a:schemeClr val="tx1"/>
                </a:solidFill>
              </a:rPr>
              <a:t> fornendo le idee necessarie a compiere una rivoluzione culturale che trovò la sua applicazione pratica nel significativo slogan </a:t>
            </a:r>
            <a:r>
              <a:rPr lang="it-IT" sz="1800" b="1" i="1" dirty="0" smtClean="0">
                <a:solidFill>
                  <a:schemeClr val="tx1"/>
                </a:solidFill>
              </a:rPr>
              <a:t>sex drugs and rock&amp;roll</a:t>
            </a:r>
            <a:r>
              <a:rPr lang="it-IT" sz="1800" i="1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Rielaborazione</a:t>
            </a:r>
            <a:r>
              <a:rPr lang="it-IT" sz="1800" dirty="0" smtClean="0">
                <a:solidFill>
                  <a:schemeClr val="tx1"/>
                </a:solidFill>
              </a:rPr>
              <a:t> di pezzi ideologici del passato risalenti al pensiero marxista e psicanalista,  e alla rivoluzione femminista, sessuale e culturale degli anni 50-70.</a:t>
            </a:r>
          </a:p>
          <a:p>
            <a:pPr marL="179388" indent="-179388" algn="just"/>
            <a:r>
              <a:rPr lang="it-IT" sz="1800" dirty="0" smtClean="0">
                <a:solidFill>
                  <a:srgbClr val="FF0000"/>
                </a:solidFill>
              </a:rPr>
              <a:t>- </a:t>
            </a:r>
            <a:r>
              <a:rPr lang="it-IT" sz="1800" dirty="0" smtClean="0">
                <a:solidFill>
                  <a:schemeClr val="tx1"/>
                </a:solidFill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</a:rPr>
              <a:t>“Quarta Conferenza Internazionale sulle Donne”</a:t>
            </a:r>
            <a:r>
              <a:rPr lang="it-IT" sz="1800" dirty="0" smtClean="0">
                <a:solidFill>
                  <a:schemeClr val="tx1"/>
                </a:solidFill>
              </a:rPr>
              <a:t> dell’ONU di Pechino del </a:t>
            </a:r>
            <a:r>
              <a:rPr lang="it-IT" sz="1800" b="1" dirty="0" smtClean="0">
                <a:solidFill>
                  <a:schemeClr val="tx1"/>
                </a:solidFill>
              </a:rPr>
              <a:t>1995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Manipolazione e imposizione culturale </a:t>
            </a:r>
            <a:r>
              <a:rPr lang="it-IT" sz="1800" dirty="0" smtClean="0">
                <a:solidFill>
                  <a:schemeClr val="tx1"/>
                </a:solidFill>
              </a:rPr>
              <a:t>è svolto dalle </a:t>
            </a:r>
            <a:r>
              <a:rPr lang="it-IT" sz="1800" b="1" dirty="0" smtClean="0">
                <a:solidFill>
                  <a:schemeClr val="tx1"/>
                </a:solidFill>
              </a:rPr>
              <a:t>potenti lobbies LGBT</a:t>
            </a:r>
            <a:r>
              <a:rPr lang="it-IT" sz="1800" dirty="0" smtClean="0">
                <a:solidFill>
                  <a:schemeClr val="tx1"/>
                </a:solidFill>
              </a:rPr>
              <a:t> e dall’altrettanto influenti </a:t>
            </a:r>
            <a:r>
              <a:rPr lang="it-IT" sz="1800" b="1" dirty="0" smtClean="0">
                <a:solidFill>
                  <a:schemeClr val="tx1"/>
                </a:solidFill>
              </a:rPr>
              <a:t>Organizzazione Non Governative (ONG)</a:t>
            </a:r>
            <a:r>
              <a:rPr lang="it-IT" sz="1800" dirty="0" smtClean="0">
                <a:solidFill>
                  <a:schemeClr val="tx1"/>
                </a:solidFill>
              </a:rPr>
              <a:t> presenti presso le principali istituzioni europee.</a:t>
            </a:r>
          </a:p>
          <a:p>
            <a:pPr marL="179388" indent="-179388" algn="just"/>
            <a:r>
              <a:rPr lang="it-IT" sz="1800" b="1" dirty="0" smtClean="0">
                <a:solidFill>
                  <a:srgbClr val="FF0000"/>
                </a:solidFill>
              </a:rPr>
              <a:t>- Simone de </a:t>
            </a:r>
            <a:r>
              <a:rPr lang="it-IT" sz="1800" b="1" dirty="0" err="1" smtClean="0">
                <a:solidFill>
                  <a:srgbClr val="FF0000"/>
                </a:solidFill>
              </a:rPr>
              <a:t>Beauvoir</a:t>
            </a:r>
            <a:r>
              <a:rPr lang="it-IT" sz="1800" b="1" dirty="0" smtClean="0">
                <a:solidFill>
                  <a:srgbClr val="FF0000"/>
                </a:solidFill>
              </a:rPr>
              <a:t>, </a:t>
            </a:r>
            <a:r>
              <a:rPr lang="it-IT" sz="1800" dirty="0" smtClean="0">
                <a:solidFill>
                  <a:schemeClr val="tx1"/>
                </a:solidFill>
              </a:rPr>
              <a:t>figura tra le più importanti e fondamentali nella storia del femminismo. Da donna, si schiera con le donne nel dibattito sull’affermazione di un loro ruolo riconosciuto nella società.</a:t>
            </a:r>
          </a:p>
          <a:p>
            <a:pPr marL="179388" indent="-179388" algn="just">
              <a:buFontTx/>
              <a:buChar char="-"/>
            </a:pP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(1)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17646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Il suo pensiero </a:t>
            </a:r>
            <a:r>
              <a:rPr lang="it-IT" sz="1800" dirty="0" smtClean="0">
                <a:solidFill>
                  <a:schemeClr val="tx1"/>
                </a:solidFill>
              </a:rPr>
              <a:t>diventa il principale conforto e punto di riferimento per i movimenti del suo tempo, e oggi è il pilastro degli studi che intendono sottolineare una differenza tra il </a:t>
            </a:r>
            <a:r>
              <a:rPr lang="it-IT" sz="1800" b="1" i="1" dirty="0" smtClean="0">
                <a:solidFill>
                  <a:schemeClr val="tx1"/>
                </a:solidFill>
              </a:rPr>
              <a:t>sesso</a:t>
            </a:r>
            <a:r>
              <a:rPr lang="it-IT" sz="1800" b="1" dirty="0" smtClean="0">
                <a:solidFill>
                  <a:schemeClr val="tx1"/>
                </a:solidFill>
              </a:rPr>
              <a:t> e il </a:t>
            </a:r>
            <a:r>
              <a:rPr lang="it-IT" sz="1800" b="1" i="1" dirty="0" smtClean="0">
                <a:solidFill>
                  <a:schemeClr val="tx1"/>
                </a:solidFill>
              </a:rPr>
              <a:t>genere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Le varie lotte </a:t>
            </a:r>
            <a:r>
              <a:rPr lang="it-IT" sz="1800" dirty="0" smtClean="0">
                <a:solidFill>
                  <a:schemeClr val="tx1"/>
                </a:solidFill>
              </a:rPr>
              <a:t>in favore del “</a:t>
            </a:r>
            <a:r>
              <a:rPr lang="it-IT" sz="1800" b="1" dirty="0" smtClean="0">
                <a:solidFill>
                  <a:schemeClr val="tx1"/>
                </a:solidFill>
              </a:rPr>
              <a:t>femminismo</a:t>
            </a:r>
            <a:r>
              <a:rPr lang="it-IT" sz="1800" dirty="0" smtClean="0">
                <a:solidFill>
                  <a:schemeClr val="tx1"/>
                </a:solidFill>
              </a:rPr>
              <a:t>”, dell'”</a:t>
            </a:r>
            <a:r>
              <a:rPr lang="it-IT" sz="1800" b="1" dirty="0" smtClean="0">
                <a:solidFill>
                  <a:schemeClr val="tx1"/>
                </a:solidFill>
              </a:rPr>
              <a:t>omosessualismo</a:t>
            </a:r>
            <a:r>
              <a:rPr lang="it-IT" sz="1800" dirty="0" smtClean="0">
                <a:solidFill>
                  <a:schemeClr val="tx1"/>
                </a:solidFill>
              </a:rPr>
              <a:t>”, </a:t>
            </a:r>
            <a:r>
              <a:rPr lang="it-IT" sz="1800" b="1" dirty="0" smtClean="0">
                <a:solidFill>
                  <a:schemeClr val="tx1"/>
                </a:solidFill>
              </a:rPr>
              <a:t>contro</a:t>
            </a:r>
            <a:r>
              <a:rPr lang="it-IT" sz="1800" dirty="0" smtClean="0">
                <a:solidFill>
                  <a:schemeClr val="tx1"/>
                </a:solidFill>
              </a:rPr>
              <a:t> la cosiddetta “</a:t>
            </a:r>
            <a:r>
              <a:rPr lang="it-IT" sz="1800" b="1" dirty="0" smtClean="0">
                <a:solidFill>
                  <a:schemeClr val="tx1"/>
                </a:solidFill>
              </a:rPr>
              <a:t>xenofobia</a:t>
            </a:r>
            <a:r>
              <a:rPr lang="it-IT" sz="1800" dirty="0" smtClean="0">
                <a:solidFill>
                  <a:schemeClr val="tx1"/>
                </a:solidFill>
              </a:rPr>
              <a:t>”, contro il “</a:t>
            </a:r>
            <a:r>
              <a:rPr lang="it-IT" sz="1800" b="1" dirty="0" smtClean="0">
                <a:solidFill>
                  <a:schemeClr val="tx1"/>
                </a:solidFill>
              </a:rPr>
              <a:t>proibizionismo</a:t>
            </a:r>
            <a:r>
              <a:rPr lang="it-IT" sz="1800" dirty="0" smtClean="0">
                <a:solidFill>
                  <a:schemeClr val="tx1"/>
                </a:solidFill>
              </a:rPr>
              <a:t>” delle droghe, rappresentano </a:t>
            </a:r>
            <a:r>
              <a:rPr lang="it-IT" sz="1800" b="1" dirty="0" smtClean="0">
                <a:solidFill>
                  <a:schemeClr val="tx1"/>
                </a:solidFill>
              </a:rPr>
              <a:t>l’essenza di questa “neorivoluzione”.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Da qui lo sviluppo </a:t>
            </a:r>
            <a:r>
              <a:rPr lang="it-IT" sz="1800" dirty="0" smtClean="0">
                <a:solidFill>
                  <a:schemeClr val="tx1"/>
                </a:solidFill>
              </a:rPr>
              <a:t>e la diffusione delle cosìddette lobbies, soggetti più fluidi capaci di muoversi in campo culturale e di modificare i giudizi delle masse.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Il ruolo centrale svolto dalla cultura</a:t>
            </a:r>
            <a:r>
              <a:rPr lang="it-IT" sz="1800" dirty="0" smtClean="0">
                <a:solidFill>
                  <a:srgbClr val="FF0000"/>
                </a:solidFill>
              </a:rPr>
              <a:t>, </a:t>
            </a:r>
            <a:r>
              <a:rPr lang="it-IT" sz="1800" dirty="0" smtClean="0">
                <a:solidFill>
                  <a:schemeClr val="tx1"/>
                </a:solidFill>
              </a:rPr>
              <a:t>nell’ambito del nuovo processo rivoluzionario, determinò, quindi, la nascita di una vera e propria industria culturale di massa, finalizzata a corrompere e sovvertire gli usi e i costumi in senso anti tradizionale e anti cristiano.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La diffusione della </a:t>
            </a:r>
            <a:r>
              <a:rPr lang="it-IT" sz="1800" b="1" dirty="0" err="1" smtClean="0">
                <a:solidFill>
                  <a:srgbClr val="FF0000"/>
                </a:solidFill>
              </a:rPr>
              <a:t>pedo-pornografia</a:t>
            </a:r>
            <a:r>
              <a:rPr lang="it-IT" sz="1800" b="1" dirty="0" smtClean="0">
                <a:solidFill>
                  <a:srgbClr val="FF0000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anch’essa logico e coerente risultato di tale processo rivoluzionario, teso a giustificare qualsivoglia perversione sessuale, in nome della liberazione dei propri istinti e delle proprie passioni. </a:t>
            </a:r>
          </a:p>
          <a:p>
            <a:pPr marL="179388" indent="-179388" algn="just">
              <a:buFontTx/>
              <a:buChar char="-"/>
            </a:pPr>
            <a:endParaRPr lang="it-IT" sz="1800" dirty="0" smtClean="0">
              <a:solidFill>
                <a:schemeClr val="tx1"/>
              </a:solidFill>
            </a:endParaRPr>
          </a:p>
          <a:p>
            <a:pPr marL="179388" indent="-179388" algn="just">
              <a:buFontTx/>
              <a:buChar char="-"/>
            </a:pP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(2)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17646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Sulla condizione pseudoscientifica dell’omosessuale, </a:t>
            </a:r>
            <a:r>
              <a:rPr lang="it-IT" sz="1800" dirty="0" smtClean="0">
                <a:solidFill>
                  <a:schemeClr val="tx1"/>
                </a:solidFill>
              </a:rPr>
              <a:t>che afferma che essa sarebbe una condizione ineluttabile della natura umana, oggi è in atto una vera e propria dittatura ideologica: nessuno può esprimere un parere differente da quello proposto, senza venire ingiustamente umiliato, offeso, stigmatizzato. 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Impossibile affermare </a:t>
            </a:r>
            <a:r>
              <a:rPr lang="it-IT" sz="1800" dirty="0" smtClean="0">
                <a:solidFill>
                  <a:schemeClr val="tx1"/>
                </a:solidFill>
              </a:rPr>
              <a:t>che il gene dell’omosessualità non esiste e quindi la questione non può ritenersi “scientifica” . Una  ricercatrice affermata, che collabora con l’</a:t>
            </a:r>
            <a:r>
              <a:rPr lang="it-IT" sz="1800" b="1" i="1" dirty="0" smtClean="0">
                <a:solidFill>
                  <a:schemeClr val="tx1"/>
                </a:solidFill>
              </a:rPr>
              <a:t>American </a:t>
            </a:r>
            <a:r>
              <a:rPr lang="it-IT" sz="1800" b="1" i="1" dirty="0" err="1" smtClean="0">
                <a:solidFill>
                  <a:schemeClr val="tx1"/>
                </a:solidFill>
              </a:rPr>
              <a:t>Psychological</a:t>
            </a:r>
            <a:r>
              <a:rPr lang="it-IT" sz="1800" b="1" i="1" dirty="0" smtClean="0">
                <a:solidFill>
                  <a:schemeClr val="tx1"/>
                </a:solidFill>
              </a:rPr>
              <a:t> </a:t>
            </a:r>
            <a:r>
              <a:rPr lang="it-IT" sz="1800" b="1" i="1" dirty="0" err="1" smtClean="0">
                <a:solidFill>
                  <a:schemeClr val="tx1"/>
                </a:solidFill>
              </a:rPr>
              <a:t>Association</a:t>
            </a:r>
            <a:r>
              <a:rPr lang="it-IT" sz="1800" b="1" i="1" dirty="0" smtClean="0">
                <a:solidFill>
                  <a:schemeClr val="tx1"/>
                </a:solidFill>
              </a:rPr>
              <a:t> </a:t>
            </a:r>
            <a:r>
              <a:rPr lang="it-IT" sz="1800" dirty="0" smtClean="0">
                <a:solidFill>
                  <a:schemeClr val="tx1"/>
                </a:solidFill>
              </a:rPr>
              <a:t>(APA) e </a:t>
            </a:r>
            <a:r>
              <a:rPr lang="it-IT" sz="1800" b="1" dirty="0" smtClean="0">
                <a:solidFill>
                  <a:schemeClr val="tx1"/>
                </a:solidFill>
              </a:rPr>
              <a:t>attivista lesbica, </a:t>
            </a:r>
            <a:r>
              <a:rPr lang="it-IT" sz="1800" dirty="0" smtClean="0">
                <a:solidFill>
                  <a:schemeClr val="tx1"/>
                </a:solidFill>
              </a:rPr>
              <a:t>ha riconosciuto che </a:t>
            </a:r>
            <a:r>
              <a:rPr lang="it-IT" sz="1800" b="1" dirty="0" smtClean="0">
                <a:solidFill>
                  <a:schemeClr val="tx1"/>
                </a:solidFill>
              </a:rPr>
              <a:t>omosessuali non si nasce, ma si diventa. 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La dottoressa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Lisa </a:t>
            </a:r>
            <a:r>
              <a:rPr lang="it-IT" sz="1800" b="1" dirty="0" err="1" smtClean="0">
                <a:solidFill>
                  <a:schemeClr val="tx1"/>
                </a:solidFill>
              </a:rPr>
              <a:t>Diamond</a:t>
            </a:r>
            <a:r>
              <a:rPr lang="it-IT" sz="1800" dirty="0" smtClean="0">
                <a:solidFill>
                  <a:schemeClr val="tx1"/>
                </a:solidFill>
              </a:rPr>
              <a:t>, </a:t>
            </a:r>
            <a:r>
              <a:rPr lang="it-IT" sz="1800" dirty="0" err="1" smtClean="0">
                <a:solidFill>
                  <a:schemeClr val="tx1"/>
                </a:solidFill>
              </a:rPr>
              <a:t>co-redattrice</a:t>
            </a:r>
            <a:r>
              <a:rPr lang="it-IT" sz="1800" dirty="0" smtClean="0">
                <a:solidFill>
                  <a:schemeClr val="tx1"/>
                </a:solidFill>
              </a:rPr>
              <a:t> del </a:t>
            </a:r>
            <a:r>
              <a:rPr lang="it-IT" sz="1800" i="1" dirty="0" smtClean="0">
                <a:solidFill>
                  <a:schemeClr val="tx1"/>
                </a:solidFill>
              </a:rPr>
              <a:t>Manuale APA su Psicologia e Sessualità</a:t>
            </a:r>
            <a:r>
              <a:rPr lang="it-IT" sz="1800" dirty="0" smtClean="0">
                <a:solidFill>
                  <a:schemeClr val="tx1"/>
                </a:solidFill>
              </a:rPr>
              <a:t>,  uno dei membri più rispettati dell’APA, afferma che </a:t>
            </a:r>
            <a:r>
              <a:rPr lang="it-IT" sz="1800" b="1" dirty="0" smtClean="0">
                <a:solidFill>
                  <a:schemeClr val="tx1"/>
                </a:solidFill>
              </a:rPr>
              <a:t>l’orientamento sessuale è “fluido” e modificabile. 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La battaglia </a:t>
            </a:r>
            <a:r>
              <a:rPr lang="it-IT" sz="1800" dirty="0" smtClean="0">
                <a:solidFill>
                  <a:schemeClr val="tx1"/>
                </a:solidFill>
              </a:rPr>
              <a:t>per confutare la tesi che omosessuali si nasce, la </a:t>
            </a:r>
            <a:r>
              <a:rPr lang="it-IT" sz="1800" i="1" dirty="0" smtClean="0">
                <a:solidFill>
                  <a:schemeClr val="tx1"/>
                </a:solidFill>
              </a:rPr>
              <a:t>“</a:t>
            </a:r>
            <a:r>
              <a:rPr lang="it-IT" sz="1800" i="1" dirty="0" err="1" smtClean="0">
                <a:solidFill>
                  <a:schemeClr val="tx1"/>
                </a:solidFill>
              </a:rPr>
              <a:t>born</a:t>
            </a:r>
            <a:r>
              <a:rPr lang="it-IT" sz="1800" i="1" dirty="0" smtClean="0">
                <a:solidFill>
                  <a:schemeClr val="tx1"/>
                </a:solidFill>
              </a:rPr>
              <a:t> gay </a:t>
            </a:r>
            <a:r>
              <a:rPr lang="it-IT" sz="1800" i="1" dirty="0" err="1" smtClean="0">
                <a:solidFill>
                  <a:schemeClr val="tx1"/>
                </a:solidFill>
              </a:rPr>
              <a:t>theory</a:t>
            </a:r>
            <a:r>
              <a:rPr lang="it-IT" sz="1800" i="1" dirty="0" smtClean="0">
                <a:solidFill>
                  <a:schemeClr val="tx1"/>
                </a:solidFill>
              </a:rPr>
              <a:t>”</a:t>
            </a:r>
            <a:r>
              <a:rPr lang="it-IT" sz="1800" dirty="0" smtClean="0">
                <a:solidFill>
                  <a:schemeClr val="tx1"/>
                </a:solidFill>
              </a:rPr>
              <a:t>, secondo la </a:t>
            </a:r>
            <a:r>
              <a:rPr lang="it-IT" sz="1800" dirty="0" err="1" smtClean="0">
                <a:solidFill>
                  <a:schemeClr val="tx1"/>
                </a:solidFill>
              </a:rPr>
              <a:t>Diamond</a:t>
            </a:r>
            <a:r>
              <a:rPr lang="it-IT" sz="1800" dirty="0" smtClean="0">
                <a:solidFill>
                  <a:schemeClr val="tx1"/>
                </a:solidFill>
              </a:rPr>
              <a:t> è conclusa. Tipicamente, infatti,</a:t>
            </a:r>
            <a:r>
              <a:rPr lang="it-IT" sz="1800" b="1" dirty="0" smtClean="0">
                <a:solidFill>
                  <a:schemeClr val="tx1"/>
                </a:solidFill>
              </a:rPr>
              <a:t> gli omosessuali – soprattutto maschi – sostengono che sono nati così</a:t>
            </a:r>
            <a:r>
              <a:rPr lang="it-IT" sz="1800" dirty="0" smtClean="0">
                <a:solidFill>
                  <a:schemeClr val="tx1"/>
                </a:solidFill>
              </a:rPr>
              <a:t> e che non possono cambiare. </a:t>
            </a:r>
          </a:p>
          <a:p>
            <a:pPr marL="179388" indent="-179388" algn="just">
              <a:buFontTx/>
              <a:buChar char="-"/>
            </a:pP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(3)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32048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Che questa tesi fosse puramente ideologica </a:t>
            </a:r>
            <a:r>
              <a:rPr lang="it-IT" sz="1800" dirty="0" smtClean="0">
                <a:solidFill>
                  <a:schemeClr val="tx1"/>
                </a:solidFill>
              </a:rPr>
              <a:t>lo dimostra il fatto che sono migliaia le persone che hanno “recuperato” la loro identità eterosessuale (così come molti etero a un certo punto diventano </a:t>
            </a:r>
            <a:r>
              <a:rPr lang="it-IT" sz="1800" dirty="0" err="1" smtClean="0">
                <a:solidFill>
                  <a:schemeClr val="tx1"/>
                </a:solidFill>
              </a:rPr>
              <a:t>omo</a:t>
            </a:r>
            <a:r>
              <a:rPr lang="it-IT" sz="1800" dirty="0" smtClean="0">
                <a:solidFill>
                  <a:schemeClr val="tx1"/>
                </a:solidFill>
              </a:rPr>
              <a:t>). 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Sono pochi quelli che hanno il coraggio di dirlo ad alta voce</a:t>
            </a:r>
            <a:r>
              <a:rPr lang="it-IT" sz="1800" dirty="0" smtClean="0">
                <a:solidFill>
                  <a:schemeClr val="tx1"/>
                </a:solidFill>
              </a:rPr>
              <a:t>, come </a:t>
            </a:r>
            <a:r>
              <a:rPr lang="it-IT" sz="1800" b="1" dirty="0" smtClean="0">
                <a:solidFill>
                  <a:schemeClr val="tx1"/>
                </a:solidFill>
              </a:rPr>
              <a:t>Luca Di </a:t>
            </a:r>
            <a:r>
              <a:rPr lang="it-IT" sz="1800" b="1" dirty="0" err="1" smtClean="0">
                <a:solidFill>
                  <a:schemeClr val="tx1"/>
                </a:solidFill>
              </a:rPr>
              <a:t>Tolve</a:t>
            </a:r>
            <a:r>
              <a:rPr lang="it-IT" sz="1800" dirty="0" smtClean="0">
                <a:solidFill>
                  <a:schemeClr val="tx1"/>
                </a:solidFill>
              </a:rPr>
              <a:t>, perché rischiano l’ostracismo, lo stigma sociale degli attivisti LGBT e “derivati”, e in molti casi una vera</a:t>
            </a:r>
            <a:r>
              <a:rPr lang="it-IT" sz="1800" b="1" dirty="0" smtClean="0">
                <a:solidFill>
                  <a:schemeClr val="tx1"/>
                </a:solidFill>
              </a:rPr>
              <a:t> persecuzione</a:t>
            </a:r>
            <a:r>
              <a:rPr lang="it-IT" sz="1800" dirty="0" smtClean="0">
                <a:solidFill>
                  <a:schemeClr val="tx1"/>
                </a:solidFill>
              </a:rPr>
              <a:t> violenta e intollerante. 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È sulla scia di questa ideologia che in America e poi in Italia </a:t>
            </a:r>
            <a:r>
              <a:rPr lang="it-IT" sz="1800" dirty="0" smtClean="0">
                <a:solidFill>
                  <a:schemeClr val="tx1"/>
                </a:solidFill>
              </a:rPr>
              <a:t>sono stati presentati progetti di legge (tipo quello di Lo Giudice) per vietare e </a:t>
            </a:r>
            <a:r>
              <a:rPr lang="it-IT" sz="1800" b="1" dirty="0" smtClean="0">
                <a:solidFill>
                  <a:schemeClr val="tx1"/>
                </a:solidFill>
              </a:rPr>
              <a:t>criminalizzare addirittura le terapie </a:t>
            </a:r>
            <a:r>
              <a:rPr lang="it-IT" sz="1800" b="1" dirty="0" err="1" smtClean="0">
                <a:solidFill>
                  <a:schemeClr val="tx1"/>
                </a:solidFill>
              </a:rPr>
              <a:t>riparative</a:t>
            </a:r>
            <a:r>
              <a:rPr lang="it-IT" sz="1800" dirty="0" smtClean="0">
                <a:solidFill>
                  <a:schemeClr val="tx1"/>
                </a:solidFill>
              </a:rPr>
              <a:t>. </a:t>
            </a:r>
          </a:p>
          <a:p>
            <a:pPr marL="179388" indent="-179388" algn="just"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</a:rPr>
              <a:t>A nostro parere </a:t>
            </a:r>
            <a:r>
              <a:rPr lang="it-IT" sz="1800" dirty="0" smtClean="0">
                <a:solidFill>
                  <a:schemeClr val="tx1"/>
                </a:solidFill>
              </a:rPr>
              <a:t>per dirimere certe questioni è sufficiente </a:t>
            </a:r>
            <a:r>
              <a:rPr lang="it-IT" sz="1800" b="1" dirty="0" smtClean="0">
                <a:solidFill>
                  <a:schemeClr val="tx1"/>
                </a:solidFill>
              </a:rPr>
              <a:t>la ragione naturale e il buon senso</a:t>
            </a:r>
            <a:r>
              <a:rPr lang="it-IT" sz="1800" dirty="0" smtClean="0">
                <a:solidFill>
                  <a:schemeClr val="tx1"/>
                </a:solidFill>
              </a:rPr>
              <a:t>, ma quelli che hanno sempre pronta la citazione di “</a:t>
            </a:r>
            <a:r>
              <a:rPr lang="it-IT" sz="1800" i="1" dirty="0" smtClean="0">
                <a:solidFill>
                  <a:schemeClr val="tx1"/>
                </a:solidFill>
              </a:rPr>
              <a:t>ciò che dice l’APA</a:t>
            </a:r>
            <a:r>
              <a:rPr lang="it-IT" sz="1800" dirty="0" smtClean="0">
                <a:solidFill>
                  <a:schemeClr val="tx1"/>
                </a:solidFill>
              </a:rPr>
              <a:t>” (l’Associazione degli Psicologi Americani) – come se gli psicologi americani fossero dei </a:t>
            </a:r>
            <a:r>
              <a:rPr lang="it-IT" sz="1800" dirty="0" err="1" smtClean="0">
                <a:solidFill>
                  <a:schemeClr val="tx1"/>
                </a:solidFill>
              </a:rPr>
              <a:t>padreterni</a:t>
            </a:r>
            <a:r>
              <a:rPr lang="it-IT" sz="1800" dirty="0" smtClean="0">
                <a:solidFill>
                  <a:schemeClr val="tx1"/>
                </a:solidFill>
              </a:rPr>
              <a:t> – forse dovrebbero prendere atto delle ricerche della </a:t>
            </a:r>
            <a:r>
              <a:rPr lang="it-IT" sz="1800" dirty="0" err="1" smtClean="0">
                <a:solidFill>
                  <a:schemeClr val="tx1"/>
                </a:solidFill>
              </a:rPr>
              <a:t>Diamond</a:t>
            </a:r>
            <a:r>
              <a:rPr lang="it-IT" sz="1800" dirty="0" smtClean="0">
                <a:solidFill>
                  <a:schemeClr val="tx1"/>
                </a:solidFill>
              </a:rPr>
              <a:t> e ridimensionare a ideologia ciò che sta nell’ambito dell’ideologia, appunto e non della scienza.</a:t>
            </a: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(4)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3924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Per molti, questa teoria </a:t>
            </a:r>
            <a:r>
              <a:rPr lang="it-IT" sz="1800" dirty="0" smtClean="0">
                <a:solidFill>
                  <a:schemeClr val="tx1"/>
                </a:solidFill>
              </a:rPr>
              <a:t>potrebbe sembrare inaccettabile, </a:t>
            </a:r>
            <a:r>
              <a:rPr lang="it-IT" sz="1800" dirty="0" err="1" smtClean="0">
                <a:solidFill>
                  <a:schemeClr val="tx1"/>
                </a:solidFill>
              </a:rPr>
              <a:t>perchè</a:t>
            </a:r>
            <a:r>
              <a:rPr lang="it-IT" sz="1800" dirty="0" smtClean="0">
                <a:solidFill>
                  <a:schemeClr val="tx1"/>
                </a:solidFill>
              </a:rPr>
              <a:t> la condizione omosessuale è stata ormai per lo più accettata come biologica, eppure l’incremento del numero degli omosessuali, insieme all’aborto, all’incoraggiamento ad avere meno figli e alla diffusione su vasta scala di contraccettivi fa parte di un progetto di lunga data e perfezionato dall’ebreo</a:t>
            </a:r>
            <a:r>
              <a:rPr lang="it-IT" sz="1800" b="1" dirty="0" smtClean="0">
                <a:solidFill>
                  <a:schemeClr val="tx1"/>
                </a:solidFill>
              </a:rPr>
              <a:t> Frederick S. </a:t>
            </a:r>
            <a:r>
              <a:rPr lang="it-IT" sz="1800" b="1" dirty="0" err="1" smtClean="0">
                <a:solidFill>
                  <a:schemeClr val="tx1"/>
                </a:solidFill>
              </a:rPr>
              <a:t>Jaffe</a:t>
            </a:r>
            <a:r>
              <a:rPr lang="it-IT" sz="1800" b="1" dirty="0" smtClean="0">
                <a:solidFill>
                  <a:schemeClr val="tx1"/>
                </a:solidFill>
              </a:rPr>
              <a:t> vice-presidente dell’International </a:t>
            </a:r>
            <a:r>
              <a:rPr lang="it-IT" sz="1800" b="1" dirty="0" err="1" smtClean="0">
                <a:solidFill>
                  <a:schemeClr val="tx1"/>
                </a:solidFill>
              </a:rPr>
              <a:t>Planned</a:t>
            </a:r>
            <a:r>
              <a:rPr lang="it-IT" sz="1800" b="1" dirty="0" smtClean="0">
                <a:solidFill>
                  <a:schemeClr val="tx1"/>
                </a:solidFill>
              </a:rPr>
              <a:t> </a:t>
            </a:r>
            <a:r>
              <a:rPr lang="it-IT" sz="1800" b="1" dirty="0" err="1" smtClean="0">
                <a:solidFill>
                  <a:schemeClr val="tx1"/>
                </a:solidFill>
              </a:rPr>
              <a:t>Parenthood</a:t>
            </a:r>
            <a:r>
              <a:rPr lang="it-IT" sz="1800" b="1" dirty="0" smtClean="0">
                <a:solidFill>
                  <a:schemeClr val="tx1"/>
                </a:solidFill>
              </a:rPr>
              <a:t> </a:t>
            </a:r>
            <a:r>
              <a:rPr lang="it-IT" sz="1800" b="1" dirty="0" err="1" smtClean="0">
                <a:solidFill>
                  <a:schemeClr val="tx1"/>
                </a:solidFill>
              </a:rPr>
              <a:t>Fedration</a:t>
            </a:r>
            <a:r>
              <a:rPr lang="it-IT" sz="1800" b="1" dirty="0" smtClean="0">
                <a:solidFill>
                  <a:schemeClr val="tx1"/>
                </a:solidFill>
              </a:rPr>
              <a:t> (</a:t>
            </a:r>
            <a:r>
              <a:rPr lang="it-IT" sz="1800" b="1" dirty="0" err="1" smtClean="0">
                <a:solidFill>
                  <a:schemeClr val="tx1"/>
                </a:solidFill>
              </a:rPr>
              <a:t>I.P.P.F.</a:t>
            </a:r>
            <a:r>
              <a:rPr lang="it-IT" sz="1800" b="1" dirty="0" smtClean="0">
                <a:solidFill>
                  <a:schemeClr val="tx1"/>
                </a:solidFill>
              </a:rPr>
              <a:t>) </a:t>
            </a:r>
            <a:r>
              <a:rPr lang="it-IT" sz="1800" dirty="0" smtClean="0">
                <a:solidFill>
                  <a:schemeClr val="tx1"/>
                </a:solidFill>
              </a:rPr>
              <a:t>del 1969 il quale arrivò sulla scrivania del presidente degli Stati Uniti.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Oggi ciò alla quale mirano </a:t>
            </a:r>
            <a:r>
              <a:rPr lang="it-IT" sz="1800" dirty="0" smtClean="0">
                <a:solidFill>
                  <a:schemeClr val="tx1"/>
                </a:solidFill>
              </a:rPr>
              <a:t>coloro che tirano i fili del potere è un progetto molto ambizioso, ma ormai di facile realizzazione: </a:t>
            </a:r>
            <a:r>
              <a:rPr lang="it-IT" sz="1800" b="1" dirty="0" smtClean="0">
                <a:solidFill>
                  <a:schemeClr val="tx1"/>
                </a:solidFill>
              </a:rPr>
              <a:t>ottenere in 20 anni un omosessuale su 2. Non vi è alcun dubbio: mentre le masse sono state convinte che la condizione omosessuale non sia modificabile, tanti sono invece convinti del contrario.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vescovo di Cordoba,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Demetrio </a:t>
            </a:r>
            <a:r>
              <a:rPr lang="it-IT" sz="1800" b="1" dirty="0" err="1" smtClean="0">
                <a:solidFill>
                  <a:schemeClr val="tx1"/>
                </a:solidFill>
              </a:rPr>
              <a:t>Fernandez</a:t>
            </a:r>
            <a:r>
              <a:rPr lang="it-IT" sz="1800" dirty="0" smtClean="0">
                <a:solidFill>
                  <a:schemeClr val="tx1"/>
                </a:solidFill>
              </a:rPr>
              <a:t> ha affermato nel suo sermone che il cardinale </a:t>
            </a:r>
            <a:r>
              <a:rPr lang="it-IT" sz="1800" b="1" dirty="0" smtClean="0">
                <a:solidFill>
                  <a:schemeClr val="tx1"/>
                </a:solidFill>
              </a:rPr>
              <a:t>Ennio Antonelli, </a:t>
            </a:r>
            <a:r>
              <a:rPr lang="it-IT" sz="1800" dirty="0" smtClean="0">
                <a:solidFill>
                  <a:schemeClr val="tx1"/>
                </a:solidFill>
              </a:rPr>
              <a:t>presidente del Pontificio Consiglio per la Famiglia del Vaticano, gli aveva detto “pochi giorni fa a Saragozza che </a:t>
            </a:r>
            <a:r>
              <a:rPr lang="it-IT" sz="1800" b="1" dirty="0" smtClean="0">
                <a:solidFill>
                  <a:schemeClr val="tx1"/>
                </a:solidFill>
              </a:rPr>
              <a:t>l’Unesco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ha previsto per i prossimi 20 anni di ottenere che la metà della popolazione mondiale sia omosessuale”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(5)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324036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E, secondo il curioso ragionamento di </a:t>
            </a:r>
            <a:r>
              <a:rPr lang="it-IT" sz="1800" b="1" dirty="0" err="1" smtClean="0">
                <a:solidFill>
                  <a:srgbClr val="FF0000"/>
                </a:solidFill>
              </a:rPr>
              <a:t>Fernandez</a:t>
            </a:r>
            <a:r>
              <a:rPr lang="it-IT" sz="1800" dirty="0" smtClean="0">
                <a:solidFill>
                  <a:schemeClr val="tx1"/>
                </a:solidFill>
              </a:rPr>
              <a:t>, l’Organizzazione delle Nazioni Unite per l’Educazione, la Scienza e la Cultura utilizza “</a:t>
            </a:r>
            <a:r>
              <a:rPr lang="it-IT" sz="1800" b="1" dirty="0" smtClean="0">
                <a:solidFill>
                  <a:schemeClr val="tx1"/>
                </a:solidFill>
              </a:rPr>
              <a:t>vari programmi</a:t>
            </a:r>
            <a:r>
              <a:rPr lang="it-IT" sz="1800" dirty="0" smtClean="0">
                <a:solidFill>
                  <a:schemeClr val="tx1"/>
                </a:solidFill>
              </a:rPr>
              <a:t>” per “</a:t>
            </a:r>
            <a:r>
              <a:rPr lang="it-IT" sz="1800" b="1" dirty="0" smtClean="0">
                <a:solidFill>
                  <a:schemeClr val="tx1"/>
                </a:solidFill>
              </a:rPr>
              <a:t>introdurre l’ideologia di genere, che è già presente nelle nostre scuole</a:t>
            </a:r>
            <a:r>
              <a:rPr lang="it-IT" sz="1800" dirty="0" smtClean="0">
                <a:solidFill>
                  <a:schemeClr val="tx1"/>
                </a:solidFill>
              </a:rPr>
              <a:t>”.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L’obiettivo di ogni lobby gay, </a:t>
            </a:r>
            <a:r>
              <a:rPr lang="it-IT" sz="1800" dirty="0" smtClean="0">
                <a:solidFill>
                  <a:schemeClr val="tx1"/>
                </a:solidFill>
              </a:rPr>
              <a:t>presuppone l’eliminazione delle nazioni </a:t>
            </a:r>
            <a:r>
              <a:rPr lang="it-IT" sz="1800" b="1" dirty="0" smtClean="0">
                <a:solidFill>
                  <a:schemeClr val="tx1"/>
                </a:solidFill>
              </a:rPr>
              <a:t>identificando i gay con il </a:t>
            </a:r>
            <a:r>
              <a:rPr lang="it-IT" sz="1800" b="1" dirty="0" err="1" smtClean="0">
                <a:solidFill>
                  <a:schemeClr val="tx1"/>
                </a:solidFill>
              </a:rPr>
              <a:t>One</a:t>
            </a:r>
            <a:r>
              <a:rPr lang="it-IT" sz="1800" b="1" dirty="0" smtClean="0">
                <a:solidFill>
                  <a:schemeClr val="tx1"/>
                </a:solidFill>
              </a:rPr>
              <a:t> World </a:t>
            </a:r>
            <a:r>
              <a:rPr lang="it-IT" sz="1800" b="1" dirty="0" err="1" smtClean="0">
                <a:solidFill>
                  <a:schemeClr val="tx1"/>
                </a:solidFill>
              </a:rPr>
              <a:t>Order</a:t>
            </a:r>
            <a:r>
              <a:rPr lang="it-IT" sz="1800" b="1" dirty="0" smtClean="0">
                <a:solidFill>
                  <a:schemeClr val="tx1"/>
                </a:solidFill>
              </a:rPr>
              <a:t>. Le famiglie LGBT sono fortemente coinvolte nel minare il concetto di famiglia, di patria, e le radici di ogni credo (spirituale e religioso).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L’attivismo gay è un burattino </a:t>
            </a:r>
            <a:r>
              <a:rPr lang="it-IT" sz="1800" b="1" dirty="0" smtClean="0">
                <a:solidFill>
                  <a:schemeClr val="tx1"/>
                </a:solidFill>
              </a:rPr>
              <a:t>nelle mani delle lobby ebraiche e dei massoni. La formula è matematica; più potenti sono le lobbies ebraiche e massoniche, più forte è la lobby gay, e la promozione della bisessualità, dell’ideologia femminista, dell’aborto, dell’immigrazione e così via. In altre parole, vi è un attacco di vastissima portata alla salute delle società e alla loro coesione.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teoria gender: una rivoluzione che viene da lontano (6)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38914" name="Picture 2" descr="C:\Users\Master\Desktop\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97152"/>
            <a:ext cx="3384376" cy="183089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8" name="Immagine 7" descr="ridurre-fertilit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8576"/>
            <a:ext cx="9144000" cy="717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2484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Nel caso della legalizzazione dei “matrimoni” per coppie dello stesso sesso</a:t>
            </a:r>
            <a:r>
              <a:rPr lang="it-IT" sz="1800" dirty="0" smtClean="0">
                <a:solidFill>
                  <a:schemeClr val="tx1"/>
                </a:solidFill>
              </a:rPr>
              <a:t>, per esempio, l’inizio del movimento che porta ai risultati odierni è di difficile individuazione, ma un passaggio epocale è stato senz’altro </a:t>
            </a:r>
            <a:r>
              <a:rPr lang="it-IT" sz="1800" b="1" dirty="0" smtClean="0">
                <a:solidFill>
                  <a:schemeClr val="tx1"/>
                </a:solidFill>
              </a:rPr>
              <a:t>il 1973, anno in cui l’APA</a:t>
            </a:r>
            <a:r>
              <a:rPr lang="it-IT" sz="1800" dirty="0" smtClean="0">
                <a:solidFill>
                  <a:schemeClr val="tx1"/>
                </a:solidFill>
              </a:rPr>
              <a:t>, </a:t>
            </a:r>
            <a:r>
              <a:rPr lang="it-IT" sz="1800" b="1" dirty="0" smtClean="0">
                <a:solidFill>
                  <a:schemeClr val="tx1"/>
                </a:solidFill>
              </a:rPr>
              <a:t>ha derubricato l’omosessualità dal suo manuale diagnostico.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Ma attenzione, </a:t>
            </a:r>
            <a:r>
              <a:rPr lang="it-IT" sz="1800" b="1" dirty="0" smtClean="0">
                <a:solidFill>
                  <a:schemeClr val="tx1"/>
                </a:solidFill>
              </a:rPr>
              <a:t>il dibattito non fu di tipo scientifico, ma esclusivamente basato sull’ideologia della società che sarebbe sorta all’indomani del ’68.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Prima di allora, </a:t>
            </a:r>
            <a:r>
              <a:rPr lang="it-IT" sz="1800" b="1" dirty="0" smtClean="0">
                <a:solidFill>
                  <a:schemeClr val="tx1"/>
                </a:solidFill>
              </a:rPr>
              <a:t>infatti, l’orientamento omosessuale era classificato come malattia mentale alla stessa stregua della pedofilia, zoofilia ecc. 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Gli attivisti gay </a:t>
            </a:r>
            <a:r>
              <a:rPr lang="it-IT" sz="1800" dirty="0" smtClean="0">
                <a:solidFill>
                  <a:schemeClr val="tx1"/>
                </a:solidFill>
              </a:rPr>
              <a:t>-abbondantemente finanziati da potenti lobbies -tra cui la </a:t>
            </a:r>
            <a:r>
              <a:rPr lang="it-IT" sz="1800" b="1" dirty="0" smtClean="0">
                <a:solidFill>
                  <a:schemeClr val="tx1"/>
                </a:solidFill>
              </a:rPr>
              <a:t>Fondazione Rockefeller</a:t>
            </a:r>
            <a:r>
              <a:rPr lang="it-IT" sz="1800" dirty="0" smtClean="0">
                <a:solidFill>
                  <a:schemeClr val="tx1"/>
                </a:solidFill>
              </a:rPr>
              <a:t>– manifestavano alle riunioni della “Commissione Nomenclatura” dell’APA, chiedendo, e infine ottenendo, di partecipare agli incontri. Non si sa a quale titolo.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Da quel momento </a:t>
            </a:r>
            <a:r>
              <a:rPr lang="it-IT" sz="1800" dirty="0" smtClean="0">
                <a:solidFill>
                  <a:schemeClr val="tx1"/>
                </a:solidFill>
              </a:rPr>
              <a:t>il dibattito scientifico fu sospeso e sostituito da discussioni di carattere politico e ideologico che sfociarono – nel 1973 – nella decisione di mettere ai voti la questione. 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Storia della derubricazione dell’omosessualità dal manuale diagnostico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3042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 gennaio del 1982, </a:t>
            </a:r>
            <a:r>
              <a:rPr lang="it-IT" sz="2000" dirty="0" smtClean="0">
                <a:solidFill>
                  <a:schemeClr val="tx1"/>
                </a:solidFill>
              </a:rPr>
              <a:t>a Vico </a:t>
            </a:r>
            <a:r>
              <a:rPr lang="it-IT" sz="2000" dirty="0" err="1" smtClean="0">
                <a:solidFill>
                  <a:schemeClr val="tx1"/>
                </a:solidFill>
              </a:rPr>
              <a:t>Equense</a:t>
            </a:r>
            <a:r>
              <a:rPr lang="it-IT" sz="2000" dirty="0" smtClean="0">
                <a:solidFill>
                  <a:schemeClr val="tx1"/>
                </a:solidFill>
              </a:rPr>
              <a:t>, in provincia di Napoli, si è tenuto l’ultimo congresso del Fuori, il movimento fondato nel 1971 da </a:t>
            </a:r>
            <a:r>
              <a:rPr lang="it-IT" sz="2000" b="1" dirty="0" smtClean="0">
                <a:solidFill>
                  <a:schemeClr val="tx1"/>
                </a:solidFill>
              </a:rPr>
              <a:t>Mario Mieli e Angelo </a:t>
            </a:r>
            <a:r>
              <a:rPr lang="it-IT" sz="2000" b="1" dirty="0" err="1" smtClean="0">
                <a:solidFill>
                  <a:schemeClr val="tx1"/>
                </a:solidFill>
              </a:rPr>
              <a:t>Pezzana</a:t>
            </a:r>
            <a:r>
              <a:rPr lang="it-IT" sz="2000" b="1" dirty="0" smtClean="0">
                <a:solidFill>
                  <a:schemeClr val="tx1"/>
                </a:solidFill>
              </a:rPr>
              <a:t>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Questo congresso </a:t>
            </a:r>
            <a:r>
              <a:rPr lang="it-IT" sz="2000" dirty="0" smtClean="0">
                <a:solidFill>
                  <a:schemeClr val="tx1"/>
                </a:solidFill>
              </a:rPr>
              <a:t>ha sancito lo scioglimento del Fuori, una fine voluta dallo stesso </a:t>
            </a:r>
            <a:r>
              <a:rPr lang="it-IT" sz="2000" dirty="0" err="1" smtClean="0">
                <a:solidFill>
                  <a:schemeClr val="tx1"/>
                </a:solidFill>
              </a:rPr>
              <a:t>Pezzana</a:t>
            </a:r>
            <a:r>
              <a:rPr lang="it-IT" sz="2000" dirty="0" smtClean="0">
                <a:solidFill>
                  <a:schemeClr val="tx1"/>
                </a:solidFill>
              </a:rPr>
              <a:t> che in un’intervista per il quotidiano </a:t>
            </a:r>
            <a:r>
              <a:rPr lang="it-IT" sz="2000" i="1" dirty="0" smtClean="0">
                <a:solidFill>
                  <a:schemeClr val="tx1"/>
                </a:solidFill>
              </a:rPr>
              <a:t>La Stampa</a:t>
            </a:r>
            <a:r>
              <a:rPr lang="it-IT" sz="2000" dirty="0" smtClean="0">
                <a:solidFill>
                  <a:schemeClr val="tx1"/>
                </a:solidFill>
              </a:rPr>
              <a:t> del 1982 aveva motivato la propria decisione affermando senza mezzi termini di voler trasformare la sua organizzazione in una vera e propria lobby.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Scioglimento del FUORI (Fronte Unitario Omosessuale Rivoluzionario Italiano)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MARIO-MIE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77072"/>
            <a:ext cx="4744445" cy="25567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251520" y="332656"/>
            <a:ext cx="8640960" cy="65050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gruppi LBTG sono delle lobbies 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46449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Sulla scia di questa decisione,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</a:rPr>
              <a:t>l’OMS (Organizzazione Mondiale della Sanità) e il DSM (</a:t>
            </a:r>
            <a:r>
              <a:rPr lang="it-IT" sz="1800" b="1" dirty="0" err="1" smtClean="0">
                <a:solidFill>
                  <a:schemeClr val="tx1"/>
                </a:solidFill>
              </a:rPr>
              <a:t>Diagnostic</a:t>
            </a:r>
            <a:r>
              <a:rPr lang="it-IT" sz="1800" b="1" dirty="0" smtClean="0">
                <a:solidFill>
                  <a:schemeClr val="tx1"/>
                </a:solidFill>
              </a:rPr>
              <a:t> and </a:t>
            </a:r>
            <a:r>
              <a:rPr lang="it-IT" sz="1800" b="1" dirty="0" err="1" smtClean="0">
                <a:solidFill>
                  <a:schemeClr val="tx1"/>
                </a:solidFill>
              </a:rPr>
              <a:t>Statistic</a:t>
            </a:r>
            <a:r>
              <a:rPr lang="it-IT" sz="1800" b="1" dirty="0" smtClean="0">
                <a:solidFill>
                  <a:schemeClr val="tx1"/>
                </a:solidFill>
              </a:rPr>
              <a:t> </a:t>
            </a:r>
            <a:r>
              <a:rPr lang="it-IT" sz="1800" b="1" dirty="0" err="1" smtClean="0">
                <a:solidFill>
                  <a:schemeClr val="tx1"/>
                </a:solidFill>
              </a:rPr>
              <a:t>Manual</a:t>
            </a:r>
            <a:r>
              <a:rPr lang="it-IT" sz="1800" b="1" dirty="0" smtClean="0">
                <a:solidFill>
                  <a:schemeClr val="tx1"/>
                </a:solidFill>
              </a:rPr>
              <a:t>, </a:t>
            </a:r>
            <a:r>
              <a:rPr lang="it-IT" sz="1800" dirty="0" smtClean="0">
                <a:solidFill>
                  <a:schemeClr val="tx1"/>
                </a:solidFill>
              </a:rPr>
              <a:t>che sarebbe il manuale-bibbia della psichiatria che classifica le nuove malattie mentali che vengono studiate) a loro volta, hanno cancellato l’orientamento omosessuale dal manuale diagnostico, nel 1991.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E’ stato questo il percorso </a:t>
            </a:r>
            <a:r>
              <a:rPr lang="it-IT" sz="1800" b="1" dirty="0" smtClean="0">
                <a:solidFill>
                  <a:schemeClr val="tx1"/>
                </a:solidFill>
              </a:rPr>
              <a:t>che ha portato </a:t>
            </a:r>
            <a:r>
              <a:rPr lang="it-IT" sz="1800" dirty="0" smtClean="0">
                <a:solidFill>
                  <a:schemeClr val="tx1"/>
                </a:solidFill>
              </a:rPr>
              <a:t>fino ai giorni nostri con l’accettazione del</a:t>
            </a:r>
            <a:r>
              <a:rPr lang="it-IT" sz="1800" b="1" dirty="0" smtClean="0">
                <a:solidFill>
                  <a:schemeClr val="tx1"/>
                </a:solidFill>
              </a:rPr>
              <a:t>l’omosessualità come condizione “normale”</a:t>
            </a:r>
            <a:r>
              <a:rPr lang="it-IT" sz="1800" dirty="0" smtClean="0">
                <a:solidFill>
                  <a:schemeClr val="tx1"/>
                </a:solidFill>
              </a:rPr>
              <a:t> e perfettamente “</a:t>
            </a:r>
            <a:r>
              <a:rPr lang="it-IT" sz="1800" b="1" dirty="0" smtClean="0">
                <a:solidFill>
                  <a:schemeClr val="tx1"/>
                </a:solidFill>
              </a:rPr>
              <a:t>naturale</a:t>
            </a:r>
            <a:r>
              <a:rPr lang="it-IT" sz="1800" dirty="0" smtClean="0">
                <a:solidFill>
                  <a:schemeClr val="tx1"/>
                </a:solidFill>
              </a:rPr>
              <a:t>”, con tutte le conseguenze che ne derivano.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Ora vi chiederete quanto è affidabile la metodologia </a:t>
            </a:r>
            <a:r>
              <a:rPr lang="it-IT" sz="1800" dirty="0" smtClean="0">
                <a:solidFill>
                  <a:schemeClr val="tx1"/>
                </a:solidFill>
              </a:rPr>
              <a:t>con cui i vari DSM sono stati redatti? Quanto affidabilità può avere l’opinione</a:t>
            </a:r>
            <a:r>
              <a:rPr lang="it-IT" sz="1800" b="1" dirty="0" smtClean="0">
                <a:solidFill>
                  <a:schemeClr val="tx1"/>
                </a:solidFill>
              </a:rPr>
              <a:t> </a:t>
            </a:r>
            <a:r>
              <a:rPr lang="it-IT" sz="1800" dirty="0" smtClean="0">
                <a:solidFill>
                  <a:schemeClr val="tx1"/>
                </a:solidFill>
              </a:rPr>
              <a:t>di psichiatri e psicologi? Oggi purtroppo questa pseudo scienza “democratica” ha il potere di cancellare malattie e disturbi mentali e inventarne di nuovi, come la tanto menzionata </a:t>
            </a:r>
            <a:r>
              <a:rPr lang="it-IT" sz="1800" b="1" dirty="0" smtClean="0">
                <a:solidFill>
                  <a:schemeClr val="tx1"/>
                </a:solidFill>
              </a:rPr>
              <a:t>“omofobia”,</a:t>
            </a:r>
            <a:r>
              <a:rPr lang="it-IT" sz="1800" dirty="0" smtClean="0">
                <a:solidFill>
                  <a:schemeClr val="tx1"/>
                </a:solidFill>
              </a:rPr>
              <a:t> una parola inventata  ad hoc per mettere ai margini coloro che resistono alla dittatura ideologica </a:t>
            </a:r>
            <a:r>
              <a:rPr lang="it-IT" sz="1800" dirty="0" err="1" smtClean="0">
                <a:solidFill>
                  <a:schemeClr val="tx1"/>
                </a:solidFill>
              </a:rPr>
              <a:t>omosessualista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Ma non solo: </a:t>
            </a:r>
            <a:r>
              <a:rPr lang="it-IT" sz="1800" dirty="0" smtClean="0">
                <a:solidFill>
                  <a:schemeClr val="tx1"/>
                </a:solidFill>
              </a:rPr>
              <a:t>sapevate che oggi è considerata malattia il</a:t>
            </a:r>
            <a:r>
              <a:rPr lang="it-IT" sz="1800" b="1" dirty="0" smtClean="0">
                <a:solidFill>
                  <a:schemeClr val="tx1"/>
                </a:solidFill>
              </a:rPr>
              <a:t> “disturbo disforico”</a:t>
            </a:r>
            <a:r>
              <a:rPr lang="it-IT" sz="1800" dirty="0" smtClean="0">
                <a:solidFill>
                  <a:schemeClr val="tx1"/>
                </a:solidFill>
              </a:rPr>
              <a:t>? Il disturbo disforico, non è nient’altro che la comunissima </a:t>
            </a:r>
            <a:r>
              <a:rPr lang="it-IT" sz="1800" b="1" dirty="0" smtClean="0">
                <a:solidFill>
                  <a:schemeClr val="tx1"/>
                </a:solidFill>
              </a:rPr>
              <a:t>sindrome pre-mestruale</a:t>
            </a:r>
            <a:r>
              <a:rPr lang="it-IT" sz="1800" dirty="0" smtClean="0">
                <a:solidFill>
                  <a:schemeClr val="tx1"/>
                </a:solidFill>
              </a:rPr>
              <a:t>, ossia, quel nervosismo che alcune donne provano giorni prima dell’arrivo del ciclo mestruale.</a:t>
            </a:r>
            <a:r>
              <a:rPr lang="it-IT" sz="1800" dirty="0" smtClean="0"/>
              <a:t> </a:t>
            </a:r>
            <a:endParaRPr lang="it-IT" sz="18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Storia della derubricazione dell’omosessualità dal manuale diagnostico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1044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Secondo l’opinione degli esperti, </a:t>
            </a:r>
            <a:r>
              <a:rPr lang="it-IT" sz="1800" dirty="0" smtClean="0">
                <a:solidFill>
                  <a:schemeClr val="tx1"/>
                </a:solidFill>
              </a:rPr>
              <a:t>questa</a:t>
            </a:r>
            <a:r>
              <a:rPr lang="it-IT" sz="1800" b="1" dirty="0" smtClean="0">
                <a:solidFill>
                  <a:schemeClr val="tx1"/>
                </a:solidFill>
              </a:rPr>
              <a:t> </a:t>
            </a:r>
            <a:r>
              <a:rPr lang="it-IT" sz="1800" dirty="0" smtClean="0">
                <a:solidFill>
                  <a:schemeClr val="tx1"/>
                </a:solidFill>
              </a:rPr>
              <a:t>nuova invalidante </a:t>
            </a:r>
            <a:r>
              <a:rPr lang="it-IT" sz="1800" b="1" dirty="0" smtClean="0">
                <a:solidFill>
                  <a:schemeClr val="tx1"/>
                </a:solidFill>
              </a:rPr>
              <a:t>“malattia</a:t>
            </a:r>
            <a:r>
              <a:rPr lang="it-IT" sz="1800" dirty="0" smtClean="0">
                <a:solidFill>
                  <a:schemeClr val="tx1"/>
                </a:solidFill>
              </a:rPr>
              <a:t>” andrebbe curata con </a:t>
            </a:r>
            <a:r>
              <a:rPr lang="it-IT" sz="1800" b="1" dirty="0" err="1" smtClean="0">
                <a:solidFill>
                  <a:schemeClr val="tx1"/>
                </a:solidFill>
              </a:rPr>
              <a:t>Sarafem</a:t>
            </a:r>
            <a:r>
              <a:rPr lang="it-IT" sz="1800" b="1" dirty="0" smtClean="0">
                <a:solidFill>
                  <a:schemeClr val="tx1"/>
                </a:solidFill>
              </a:rPr>
              <a:t>, Prozac </a:t>
            </a:r>
            <a:r>
              <a:rPr lang="it-IT" sz="1800" dirty="0" smtClean="0">
                <a:solidFill>
                  <a:schemeClr val="tx1"/>
                </a:solidFill>
              </a:rPr>
              <a:t>e altre droghe cosiddette antidepressive che dovrebbero essere invece rimosse dal mercato a beneficio di tutti. 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Ma il marketing va ben oltre. </a:t>
            </a:r>
            <a:r>
              <a:rPr lang="it-IT" sz="1800" dirty="0" smtClean="0">
                <a:solidFill>
                  <a:schemeClr val="tx1"/>
                </a:solidFill>
              </a:rPr>
              <a:t>Avete mai pensato, ad esempio di essere affetti da </a:t>
            </a:r>
            <a:r>
              <a:rPr lang="it-IT" sz="1800" b="1" dirty="0" smtClean="0">
                <a:solidFill>
                  <a:schemeClr val="tx1"/>
                </a:solidFill>
              </a:rPr>
              <a:t>“disturbo da ansia sociale”, </a:t>
            </a:r>
            <a:r>
              <a:rPr lang="it-IT" sz="1800" dirty="0" smtClean="0">
                <a:solidFill>
                  <a:schemeClr val="tx1"/>
                </a:solidFill>
              </a:rPr>
              <a:t>ci sono farmaci specifici per combattere questo male che affligge un americano su 8. Molti di voi potrebbero esserne affetti, ma forse non sapete che questa</a:t>
            </a:r>
            <a:r>
              <a:rPr lang="it-IT" sz="1800" b="1" dirty="0" smtClean="0">
                <a:solidFill>
                  <a:schemeClr val="tx1"/>
                </a:solidFill>
              </a:rPr>
              <a:t> “malattia” </a:t>
            </a:r>
            <a:r>
              <a:rPr lang="it-IT" sz="1800" dirty="0" smtClean="0">
                <a:solidFill>
                  <a:schemeClr val="tx1"/>
                </a:solidFill>
              </a:rPr>
              <a:t>altro non è che la comunissima timidezza! 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Negli USA, </a:t>
            </a:r>
            <a:r>
              <a:rPr lang="it-IT" sz="1800" dirty="0" smtClean="0">
                <a:solidFill>
                  <a:schemeClr val="tx1"/>
                </a:solidFill>
              </a:rPr>
              <a:t>unico paese al mondo dove sono legali gli spot in televisione che pubblicizzano farmaci accessibili solo con prescrizione medica, </a:t>
            </a:r>
            <a:r>
              <a:rPr lang="it-IT" sz="1800" b="1" dirty="0" smtClean="0">
                <a:solidFill>
                  <a:schemeClr val="tx1"/>
                </a:solidFill>
              </a:rPr>
              <a:t>il </a:t>
            </a:r>
            <a:r>
              <a:rPr lang="it-IT" sz="1800" b="1" dirty="0" err="1" smtClean="0">
                <a:solidFill>
                  <a:schemeClr val="tx1"/>
                </a:solidFill>
              </a:rPr>
              <a:t>Paxil</a:t>
            </a:r>
            <a:r>
              <a:rPr lang="it-IT" sz="1800" b="1" dirty="0" smtClean="0">
                <a:solidFill>
                  <a:schemeClr val="tx1"/>
                </a:solidFill>
              </a:rPr>
              <a:t>, </a:t>
            </a:r>
            <a:r>
              <a:rPr lang="it-IT" sz="1800" dirty="0" smtClean="0">
                <a:solidFill>
                  <a:schemeClr val="tx1"/>
                </a:solidFill>
              </a:rPr>
              <a:t>il farmaco che combatte il </a:t>
            </a:r>
            <a:r>
              <a:rPr lang="it-IT" sz="1800" b="1" dirty="0" smtClean="0">
                <a:solidFill>
                  <a:schemeClr val="tx1"/>
                </a:solidFill>
              </a:rPr>
              <a:t>“disturbo da ansia sociale” </a:t>
            </a:r>
            <a:r>
              <a:rPr lang="it-IT" sz="1800" dirty="0" smtClean="0">
                <a:solidFill>
                  <a:schemeClr val="tx1"/>
                </a:solidFill>
              </a:rPr>
              <a:t>è diventato l’antidepressivo più venduto al mondo, causando suicidi, omicidi, malformazioni neonatali e altri danni gravissimi tra i consumatori.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Ma oggi tra le malattie mentali </a:t>
            </a:r>
            <a:r>
              <a:rPr lang="it-IT" sz="1800" dirty="0" smtClean="0">
                <a:solidFill>
                  <a:schemeClr val="tx1"/>
                </a:solidFill>
              </a:rPr>
              <a:t>vi è anche il </a:t>
            </a:r>
            <a:r>
              <a:rPr lang="it-IT" sz="1800" b="1" dirty="0" smtClean="0">
                <a:solidFill>
                  <a:schemeClr val="tx1"/>
                </a:solidFill>
              </a:rPr>
              <a:t>DHD</a:t>
            </a:r>
            <a:r>
              <a:rPr lang="it-IT" sz="1800" dirty="0" smtClean="0">
                <a:solidFill>
                  <a:schemeClr val="tx1"/>
                </a:solidFill>
              </a:rPr>
              <a:t> (disturbo da deficit </a:t>
            </a:r>
            <a:r>
              <a:rPr lang="it-IT" sz="1800" dirty="0" err="1" smtClean="0">
                <a:solidFill>
                  <a:schemeClr val="tx1"/>
                </a:solidFill>
              </a:rPr>
              <a:t>attentivo</a:t>
            </a:r>
            <a:r>
              <a:rPr lang="it-IT" sz="1800" dirty="0" smtClean="0">
                <a:solidFill>
                  <a:schemeClr val="tx1"/>
                </a:solidFill>
              </a:rPr>
              <a:t> e iperattività) che rende il bambino particolarmente iperattivo e poco attento a scuola, un sintomo che occorre curare con psico-farmaci devastanti.</a:t>
            </a:r>
            <a:r>
              <a:rPr lang="it-IT" sz="1800" b="1" dirty="0" smtClean="0">
                <a:solidFill>
                  <a:schemeClr val="tx1"/>
                </a:solidFill>
              </a:rPr>
              <a:t> 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Come ti creo una “nuova malattia”: il disturbo disforico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640960" cy="23042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“ disturbo” in realtà altro non è che la comunissima vivacità infantile </a:t>
            </a:r>
            <a:r>
              <a:rPr lang="it-IT" sz="1800" dirty="0" smtClean="0">
                <a:solidFill>
                  <a:schemeClr val="tx1"/>
                </a:solidFill>
              </a:rPr>
              <a:t>e pre-adolescenziale, eppure il 25% dei bambini in America prende farmaci pericolosissimi per combattere la DHD. 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Ebbene, </a:t>
            </a:r>
            <a:r>
              <a:rPr lang="it-IT" sz="1800" dirty="0" smtClean="0">
                <a:solidFill>
                  <a:schemeClr val="tx1"/>
                </a:solidFill>
              </a:rPr>
              <a:t>oggi questi disturbi sopracitati e molti altri, fanno parte delle nuove malattie da combattere con psico-farmaci offerti dalle multinazionali del farmaco, mentre l’omosessualità che fino a non molto tempo fa era considerata una malattia oggi deve essere considerata, costi quel che costi, un’inclinazione virtuosa e assolutamente normale </a:t>
            </a:r>
            <a:r>
              <a:rPr lang="it-IT" sz="1800" dirty="0" err="1" smtClean="0">
                <a:solidFill>
                  <a:schemeClr val="tx1"/>
                </a:solidFill>
              </a:rPr>
              <a:t>e…</a:t>
            </a:r>
            <a:r>
              <a:rPr lang="it-IT" sz="1800" dirty="0" smtClean="0">
                <a:solidFill>
                  <a:schemeClr val="tx1"/>
                </a:solidFill>
              </a:rPr>
              <a:t> naturale!  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Come ti creo un’altra malattia: 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 DHD (disturbo da deficit </a:t>
            </a:r>
            <a:r>
              <a:rPr lang="it-IT" sz="2000" b="1" dirty="0" err="1" smtClean="0">
                <a:solidFill>
                  <a:srgbClr val="0070C0"/>
                </a:solidFill>
              </a:rPr>
              <a:t>attentivo</a:t>
            </a:r>
            <a:r>
              <a:rPr lang="it-IT" sz="2000" b="1" dirty="0" smtClean="0">
                <a:solidFill>
                  <a:srgbClr val="0070C0"/>
                </a:solidFill>
              </a:rPr>
              <a:t> e iperattività)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39938" name="Picture 2" descr="C:\Users\Maste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293096"/>
            <a:ext cx="3528392" cy="23479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640960" cy="482453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Quello che è passato, </a:t>
            </a:r>
            <a:r>
              <a:rPr lang="it-IT" sz="1800" dirty="0" smtClean="0">
                <a:solidFill>
                  <a:schemeClr val="tx1"/>
                </a:solidFill>
              </a:rPr>
              <a:t>dai media di proprietà dei potentati dell’èlite, è il seguente messaggio: </a:t>
            </a:r>
            <a:r>
              <a:rPr lang="it-IT" sz="1800" b="1" dirty="0" smtClean="0">
                <a:solidFill>
                  <a:schemeClr val="tx1"/>
                </a:solidFill>
              </a:rPr>
              <a:t>“l’omosessualità non è una malattia, ma una variante del comportamento umano”</a:t>
            </a:r>
            <a:r>
              <a:rPr lang="it-IT" sz="1800" dirty="0" smtClean="0">
                <a:solidFill>
                  <a:schemeClr val="tx1"/>
                </a:solidFill>
              </a:rPr>
              <a:t>. Con tutta la catena (pseudo) logica che ne deriva:</a:t>
            </a:r>
          </a:p>
          <a:p>
            <a:pPr lvl="0" algn="just">
              <a:buFont typeface="Wingdings" pitchFamily="2" charset="2"/>
              <a:buChar char="§"/>
            </a:pPr>
            <a:r>
              <a:rPr lang="it-IT" sz="1800" dirty="0" smtClean="0">
                <a:solidFill>
                  <a:schemeClr val="tx1"/>
                </a:solidFill>
              </a:rPr>
              <a:t> “se non è malattia allora è normale”,</a:t>
            </a:r>
          </a:p>
          <a:p>
            <a:pPr lvl="0" algn="just">
              <a:buFont typeface="Wingdings" pitchFamily="2" charset="2"/>
              <a:buChar char="§"/>
            </a:pPr>
            <a:r>
              <a:rPr lang="it-IT" sz="1800" dirty="0" smtClean="0">
                <a:solidFill>
                  <a:schemeClr val="tx1"/>
                </a:solidFill>
              </a:rPr>
              <a:t> “quindi tra omosessuali ed eterosessuali non ci sono differenze”,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1800" dirty="0" smtClean="0">
                <a:solidFill>
                  <a:schemeClr val="tx1"/>
                </a:solidFill>
              </a:rPr>
              <a:t>“ma se non ci sono differenze ne consegue che tutte le tipologie di coppie possono accedere al matrimonio”,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1800" dirty="0" smtClean="0">
                <a:solidFill>
                  <a:schemeClr val="tx1"/>
                </a:solidFill>
              </a:rPr>
              <a:t>“e se tutti possono accedere al matrimonio, formando una famiglia, allora significa che i bambini non hanno più bisogno di un padre e una madre”. </a:t>
            </a:r>
          </a:p>
          <a:p>
            <a:pPr lvl="0" algn="just"/>
            <a:r>
              <a:rPr lang="it-IT" sz="1800" b="1" dirty="0" smtClean="0">
                <a:solidFill>
                  <a:srgbClr val="FF0000"/>
                </a:solidFill>
              </a:rPr>
              <a:t>Questo, </a:t>
            </a:r>
            <a:r>
              <a:rPr lang="it-IT" sz="1800" dirty="0" smtClean="0">
                <a:solidFill>
                  <a:srgbClr val="FF0000"/>
                </a:solidFill>
              </a:rPr>
              <a:t>in evidente accordo con uno degli assunti più eclatanti dell’ideologia gender:</a:t>
            </a:r>
            <a:r>
              <a:rPr lang="it-IT" sz="1800" dirty="0" smtClean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it-IT" sz="2400" b="1" dirty="0" smtClean="0">
                <a:solidFill>
                  <a:schemeClr val="tx1"/>
                </a:solidFill>
              </a:rPr>
              <a:t>tra uomini e donne le differenze sono solo culturali, dal che deriverebbe che per un bambino essere allevato da un padre e una madre o da due uomini o due donne sarebbe la stessa cosa, quello che conta è solo un generico “amore”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90872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Conclusione: L’omosessualità non è una malattia, 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ma una variante del comportamento umano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96855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/>
            <a:r>
              <a:rPr lang="it-IT" sz="2000" dirty="0" smtClean="0">
                <a:solidFill>
                  <a:schemeClr val="tx1"/>
                </a:solidFill>
              </a:rPr>
              <a:t>- </a:t>
            </a:r>
            <a:r>
              <a:rPr lang="it-IT" sz="2000" b="1" dirty="0" smtClean="0">
                <a:solidFill>
                  <a:srgbClr val="FF0000"/>
                </a:solidFill>
              </a:rPr>
              <a:t>SESSO: </a:t>
            </a:r>
            <a:r>
              <a:rPr lang="it-IT" sz="2000" dirty="0" smtClean="0">
                <a:solidFill>
                  <a:schemeClr val="tx1"/>
                </a:solidFill>
              </a:rPr>
              <a:t>le caratteristiche biologiche e anatomiche del maschio e della femmina, determinate dai cromosomi sessuali.</a:t>
            </a:r>
          </a:p>
          <a:p>
            <a:pPr marL="179388" indent="-179388" algn="just"/>
            <a:r>
              <a:rPr lang="it-IT" sz="2000" dirty="0" smtClean="0">
                <a:solidFill>
                  <a:schemeClr val="tx1"/>
                </a:solidFill>
              </a:rPr>
              <a:t>- </a:t>
            </a:r>
            <a:r>
              <a:rPr lang="it-IT" sz="2000" b="1" dirty="0" smtClean="0">
                <a:solidFill>
                  <a:srgbClr val="FF0000"/>
                </a:solidFill>
              </a:rPr>
              <a:t>GENERE: </a:t>
            </a:r>
            <a:r>
              <a:rPr lang="it-IT" sz="2000" dirty="0" smtClean="0">
                <a:solidFill>
                  <a:schemeClr val="tx1"/>
                </a:solidFill>
              </a:rPr>
              <a:t>categoria sociale e culturale costruita sulle differenze biologiche dei sessi (genere maschile vs. genere femminile).</a:t>
            </a:r>
          </a:p>
          <a:p>
            <a:pPr marL="179388" indent="-179388" algn="just"/>
            <a:r>
              <a:rPr lang="it-IT" sz="2000" dirty="0" smtClean="0">
                <a:solidFill>
                  <a:schemeClr val="tx1"/>
                </a:solidFill>
              </a:rPr>
              <a:t>- </a:t>
            </a:r>
            <a:r>
              <a:rPr lang="it-IT" sz="2000" b="1" dirty="0" smtClean="0">
                <a:solidFill>
                  <a:srgbClr val="FF0000"/>
                </a:solidFill>
              </a:rPr>
              <a:t>IDENTITÀ </a:t>
            </a:r>
            <a:r>
              <a:rPr lang="it-IT" sz="2000" b="1" dirty="0" err="1" smtClean="0">
                <a:solidFill>
                  <a:srgbClr val="FF0000"/>
                </a:solidFill>
              </a:rPr>
              <a:t>DI</a:t>
            </a:r>
            <a:r>
              <a:rPr lang="it-IT" sz="2000" b="1" dirty="0" smtClean="0">
                <a:solidFill>
                  <a:srgbClr val="FF0000"/>
                </a:solidFill>
              </a:rPr>
              <a:t> GENERE: </a:t>
            </a:r>
            <a:r>
              <a:rPr lang="it-IT" sz="2000" dirty="0" smtClean="0">
                <a:solidFill>
                  <a:schemeClr val="tx1"/>
                </a:solidFill>
              </a:rPr>
              <a:t>la percezione di sé come maschio o come femmina o in una condizione non definita.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RUOLO </a:t>
            </a:r>
            <a:r>
              <a:rPr lang="it-IT" sz="2000" b="1" dirty="0" err="1" smtClean="0">
                <a:solidFill>
                  <a:srgbClr val="FF0000"/>
                </a:solidFill>
              </a:rPr>
              <a:t>DI</a:t>
            </a:r>
            <a:r>
              <a:rPr lang="it-IT" sz="2000" b="1" dirty="0" smtClean="0">
                <a:solidFill>
                  <a:srgbClr val="FF0000"/>
                </a:solidFill>
              </a:rPr>
              <a:t> GENERE: </a:t>
            </a:r>
            <a:r>
              <a:rPr lang="it-IT" sz="2000" dirty="0" smtClean="0">
                <a:solidFill>
                  <a:schemeClr val="tx1"/>
                </a:solidFill>
              </a:rPr>
              <a:t>l'insieme delle aspettative e dei modelli sociali che determinano il come gli uomini e le donne si debbano comportare in una data cultura e in un dato periodo storico.</a:t>
            </a:r>
          </a:p>
          <a:p>
            <a:pPr marL="179388" indent="-179388" algn="just"/>
            <a:r>
              <a:rPr lang="it-IT" sz="2000" dirty="0" smtClean="0">
                <a:solidFill>
                  <a:schemeClr val="tx1"/>
                </a:solidFill>
              </a:rPr>
              <a:t>- </a:t>
            </a:r>
            <a:r>
              <a:rPr lang="it-IT" sz="2000" b="1" dirty="0" smtClean="0">
                <a:solidFill>
                  <a:srgbClr val="FF0000"/>
                </a:solidFill>
              </a:rPr>
              <a:t>ORIENTAMENTO SESSUALE: </a:t>
            </a:r>
            <a:r>
              <a:rPr lang="it-IT" sz="2000" dirty="0" smtClean="0">
                <a:solidFill>
                  <a:schemeClr val="tx1"/>
                </a:solidFill>
              </a:rPr>
              <a:t>la direzione dell'attrazione affettiva e sessuale verso altre persone: può essere eterosessuale, omosessuale o bisessuale.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ETEROSESSUALE: </a:t>
            </a:r>
            <a:r>
              <a:rPr lang="it-IT" sz="2000" dirty="0" smtClean="0">
                <a:solidFill>
                  <a:schemeClr val="tx1"/>
                </a:solidFill>
              </a:rPr>
              <a:t>persona attratta sul piano affettivo e sessuale da persone dell'altro sesso.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OMOSESSUALE: </a:t>
            </a:r>
            <a:r>
              <a:rPr lang="it-IT" sz="2000" dirty="0" smtClean="0">
                <a:solidFill>
                  <a:schemeClr val="tx1"/>
                </a:solidFill>
              </a:rPr>
              <a:t>persona attratta sul piano affettivo e sessuale da persone dello stesso sesso.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(1)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68052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rmAutofit fontScale="25000" lnSpcReduction="20000"/>
          </a:bodyPr>
          <a:lstStyle/>
          <a:p>
            <a:pPr marL="179388" indent="-179388" algn="just"/>
            <a:r>
              <a:rPr lang="it-IT" sz="8000" b="1" dirty="0" smtClean="0">
                <a:solidFill>
                  <a:srgbClr val="FF0000"/>
                </a:solidFill>
              </a:rPr>
              <a:t>- BISESSUALE: </a:t>
            </a:r>
            <a:r>
              <a:rPr lang="it-IT" sz="8000" dirty="0" smtClean="0">
                <a:solidFill>
                  <a:schemeClr val="tx1"/>
                </a:solidFill>
              </a:rPr>
              <a:t>persona attratta sul piano affettivo e sessuale da persone di entrambi i sessi.</a:t>
            </a:r>
          </a:p>
          <a:p>
            <a:pPr algn="just"/>
            <a:r>
              <a:rPr lang="it-IT" sz="8000" dirty="0" smtClean="0">
                <a:solidFill>
                  <a:schemeClr val="tx1"/>
                </a:solidFill>
              </a:rPr>
              <a:t>-  </a:t>
            </a:r>
            <a:r>
              <a:rPr lang="it-IT" sz="8000" b="1" dirty="0" smtClean="0">
                <a:solidFill>
                  <a:srgbClr val="FF0000"/>
                </a:solidFill>
              </a:rPr>
              <a:t>LESBICA: </a:t>
            </a:r>
            <a:r>
              <a:rPr lang="it-IT" sz="8000" dirty="0" smtClean="0">
                <a:solidFill>
                  <a:schemeClr val="tx1"/>
                </a:solidFill>
              </a:rPr>
              <a:t>donna omosessuale.</a:t>
            </a:r>
          </a:p>
          <a:p>
            <a:pPr marL="179388" indent="-179388" algn="just"/>
            <a:r>
              <a:rPr lang="it-IT" sz="8000" b="1" dirty="0" smtClean="0">
                <a:solidFill>
                  <a:srgbClr val="FF0000"/>
                </a:solidFill>
              </a:rPr>
              <a:t>- GAY: </a:t>
            </a:r>
            <a:r>
              <a:rPr lang="it-IT" sz="8000" dirty="0" smtClean="0">
                <a:solidFill>
                  <a:schemeClr val="tx1"/>
                </a:solidFill>
              </a:rPr>
              <a:t>uomo omosessuale (il termine viene usato anche per indicare le donne omosessuali nei Paesi di lingua anglosassone).</a:t>
            </a:r>
          </a:p>
          <a:p>
            <a:pPr marL="179388" indent="-179388" algn="just"/>
            <a:r>
              <a:rPr lang="it-IT" sz="8000" b="1" dirty="0" smtClean="0">
                <a:solidFill>
                  <a:srgbClr val="FF0000"/>
                </a:solidFill>
              </a:rPr>
              <a:t>- TRANSESSUALE: </a:t>
            </a:r>
            <a:r>
              <a:rPr lang="it-IT" sz="8000" dirty="0" smtClean="0">
                <a:solidFill>
                  <a:schemeClr val="tx1"/>
                </a:solidFill>
              </a:rPr>
              <a:t>persona che sente in modo persistente di appartenere al sesso opposto e, per questo, compie un percorso di transizione che generalmente si conclude con la </a:t>
            </a:r>
            <a:r>
              <a:rPr lang="it-IT" sz="8000" dirty="0" err="1" smtClean="0">
                <a:solidFill>
                  <a:schemeClr val="tx1"/>
                </a:solidFill>
              </a:rPr>
              <a:t>riassegnazione</a:t>
            </a:r>
            <a:r>
              <a:rPr lang="it-IT" sz="8000" dirty="0" smtClean="0">
                <a:solidFill>
                  <a:schemeClr val="tx1"/>
                </a:solidFill>
              </a:rPr>
              <a:t> chirurgica del sesso. Il termine si declina al femminile (“la” transessuale) per indicare persone di sesso biologico maschile che sentono di essere donne (</a:t>
            </a:r>
            <a:r>
              <a:rPr lang="it-IT" sz="8000" dirty="0" err="1" smtClean="0">
                <a:solidFill>
                  <a:schemeClr val="tx1"/>
                </a:solidFill>
              </a:rPr>
              <a:t>MtF</a:t>
            </a:r>
            <a:r>
              <a:rPr lang="it-IT" sz="8000" dirty="0" smtClean="0">
                <a:solidFill>
                  <a:schemeClr val="tx1"/>
                </a:solidFill>
              </a:rPr>
              <a:t> - Male </a:t>
            </a:r>
            <a:r>
              <a:rPr lang="it-IT" sz="8000" dirty="0" err="1" smtClean="0">
                <a:solidFill>
                  <a:schemeClr val="tx1"/>
                </a:solidFill>
              </a:rPr>
              <a:t>to</a:t>
            </a:r>
            <a:r>
              <a:rPr lang="it-IT" sz="8000" dirty="0" smtClean="0">
                <a:solidFill>
                  <a:schemeClr val="tx1"/>
                </a:solidFill>
              </a:rPr>
              <a:t> </a:t>
            </a:r>
            <a:r>
              <a:rPr lang="it-IT" sz="8000" dirty="0" err="1" smtClean="0">
                <a:solidFill>
                  <a:schemeClr val="tx1"/>
                </a:solidFill>
              </a:rPr>
              <a:t>Female</a:t>
            </a:r>
            <a:r>
              <a:rPr lang="it-IT" sz="8000" dirty="0" smtClean="0">
                <a:solidFill>
                  <a:schemeClr val="tx1"/>
                </a:solidFill>
              </a:rPr>
              <a:t>) e al maschile (“il” transessuale) per indicare persone di sesso biologico femminile che sentono di essere uomini (</a:t>
            </a:r>
            <a:r>
              <a:rPr lang="it-IT" sz="8000" dirty="0" err="1" smtClean="0">
                <a:solidFill>
                  <a:schemeClr val="tx1"/>
                </a:solidFill>
              </a:rPr>
              <a:t>FtM</a:t>
            </a:r>
            <a:r>
              <a:rPr lang="it-IT" sz="8000" dirty="0" smtClean="0">
                <a:solidFill>
                  <a:schemeClr val="tx1"/>
                </a:solidFill>
              </a:rPr>
              <a:t> - </a:t>
            </a:r>
            <a:r>
              <a:rPr lang="it-IT" sz="8000" dirty="0" err="1" smtClean="0">
                <a:solidFill>
                  <a:schemeClr val="tx1"/>
                </a:solidFill>
              </a:rPr>
              <a:t>Female</a:t>
            </a:r>
            <a:r>
              <a:rPr lang="it-IT" sz="8000" dirty="0" smtClean="0">
                <a:solidFill>
                  <a:schemeClr val="tx1"/>
                </a:solidFill>
              </a:rPr>
              <a:t> </a:t>
            </a:r>
            <a:r>
              <a:rPr lang="it-IT" sz="8000" dirty="0" err="1" smtClean="0">
                <a:solidFill>
                  <a:schemeClr val="tx1"/>
                </a:solidFill>
              </a:rPr>
              <a:t>to</a:t>
            </a:r>
            <a:r>
              <a:rPr lang="it-IT" sz="8000" dirty="0" smtClean="0">
                <a:solidFill>
                  <a:schemeClr val="tx1"/>
                </a:solidFill>
              </a:rPr>
              <a:t> Male).</a:t>
            </a:r>
          </a:p>
          <a:p>
            <a:pPr marL="179388" indent="-179388" algn="just">
              <a:buFontTx/>
              <a:buChar char="-"/>
            </a:pPr>
            <a:r>
              <a:rPr lang="it-IT" sz="8000" b="1" dirty="0" smtClean="0">
                <a:solidFill>
                  <a:srgbClr val="FF0000"/>
                </a:solidFill>
              </a:rPr>
              <a:t>TRANSGENDER: </a:t>
            </a:r>
            <a:r>
              <a:rPr lang="it-IT" sz="8000" dirty="0" smtClean="0">
                <a:solidFill>
                  <a:schemeClr val="tx1"/>
                </a:solidFill>
              </a:rPr>
              <a:t>termine “ombrello” che comprende tutte le persone che non si riconoscono nei modelli correnti di identità e di ruolo di genere, ritenendoli troppo restrittivi rispetto alla propria esperienza.</a:t>
            </a:r>
          </a:p>
          <a:p>
            <a:pPr marL="179388" indent="-179388" algn="just">
              <a:buFontTx/>
              <a:buChar char="-"/>
            </a:pPr>
            <a:r>
              <a:rPr lang="it-IT" sz="8000" b="1" dirty="0" smtClean="0">
                <a:solidFill>
                  <a:srgbClr val="FF0000"/>
                </a:solidFill>
              </a:rPr>
              <a:t>TRAVESTITO: </a:t>
            </a:r>
            <a:r>
              <a:rPr lang="it-IT" sz="8000" dirty="0" smtClean="0">
                <a:solidFill>
                  <a:schemeClr val="tx1"/>
                </a:solidFill>
              </a:rPr>
              <a:t>persona che abitualmente indossa abiti del sesso opposto, indipendentemente dal proprio orientamento sessuale o identità di genere.</a:t>
            </a:r>
            <a:endParaRPr lang="it-IT" sz="144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(2)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511256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DRAG QUEEN / DRAG KING: </a:t>
            </a:r>
            <a:r>
              <a:rPr lang="it-IT" sz="2000" dirty="0" smtClean="0">
                <a:solidFill>
                  <a:schemeClr val="tx1"/>
                </a:solidFill>
              </a:rPr>
              <a:t>uomo che si veste da donna (queen) o donna che si veste da uomo (</a:t>
            </a:r>
            <a:r>
              <a:rPr lang="it-IT" sz="2000" dirty="0" err="1" smtClean="0">
                <a:solidFill>
                  <a:schemeClr val="tx1"/>
                </a:solidFill>
              </a:rPr>
              <a:t>king</a:t>
            </a:r>
            <a:r>
              <a:rPr lang="it-IT" sz="2000" dirty="0" smtClean="0">
                <a:solidFill>
                  <a:schemeClr val="tx1"/>
                </a:solidFill>
              </a:rPr>
              <a:t>) accentuandone le caratteristiche con finalità artistiche o ludiche.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INTERSESSUALITÀ: </a:t>
            </a:r>
            <a:r>
              <a:rPr lang="it-IT" sz="2000" dirty="0" smtClean="0">
                <a:solidFill>
                  <a:schemeClr val="tx1"/>
                </a:solidFill>
              </a:rPr>
              <a:t>condizione della persona che, per cause genetiche, nasce con i genitali e/o i caratteri sessuali secondari non definibili come esclusivamente maschili o femminili.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LGBT: </a:t>
            </a:r>
            <a:r>
              <a:rPr lang="it-IT" sz="2000" dirty="0" smtClean="0">
                <a:solidFill>
                  <a:schemeClr val="tx1"/>
                </a:solidFill>
              </a:rPr>
              <a:t>acronimo di origine anglosassone utilizzato per indicare le persone lesbiche, gay, bisessuali, transessuali e </a:t>
            </a:r>
            <a:r>
              <a:rPr lang="it-IT" sz="2000" dirty="0" err="1" smtClean="0">
                <a:solidFill>
                  <a:schemeClr val="tx1"/>
                </a:solidFill>
              </a:rPr>
              <a:t>transgender</a:t>
            </a:r>
            <a:r>
              <a:rPr lang="it-IT" sz="2000" dirty="0" smtClean="0">
                <a:solidFill>
                  <a:schemeClr val="tx1"/>
                </a:solidFill>
              </a:rPr>
              <a:t>. A volte si declina anche come LGBTIQ, comprendendo le persone che vivono una condizione intersessuale e il termine </a:t>
            </a:r>
            <a:r>
              <a:rPr lang="it-IT" sz="2000" dirty="0" err="1" smtClean="0">
                <a:solidFill>
                  <a:schemeClr val="tx1"/>
                </a:solidFill>
              </a:rPr>
              <a:t>queer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QUEER: </a:t>
            </a:r>
            <a:r>
              <a:rPr lang="it-IT" sz="2000" dirty="0" smtClean="0">
                <a:solidFill>
                  <a:schemeClr val="tx1"/>
                </a:solidFill>
              </a:rPr>
              <a:t>termine inglese (strano, insolito) che veniva usato in senso spregiativo nei confronti degli omosessuali. Ripreso più recentemente in senso politico/culturale, e in chiave positiva, per indicare tutte le sfaccettature dell’identità di genere e dell’orientamento sessuale, rifiutandone al tempo stesso le categorie più rigidamente fissate ancora presenti nel termine LGBT e rivendicandone il superamento.</a:t>
            </a:r>
          </a:p>
          <a:p>
            <a:pPr algn="just"/>
            <a:r>
              <a:rPr lang="it-IT" sz="1200" dirty="0" smtClean="0">
                <a:solidFill>
                  <a:schemeClr val="tx1"/>
                </a:solidFill>
              </a:rPr>
              <a:t>.</a:t>
            </a:r>
            <a:endParaRPr lang="it-IT" sz="8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(3)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5365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COMING OUT: </a:t>
            </a:r>
            <a:r>
              <a:rPr lang="it-IT" sz="2000" dirty="0" smtClean="0">
                <a:solidFill>
                  <a:schemeClr val="tx1"/>
                </a:solidFill>
              </a:rPr>
              <a:t>espressione usata per indicare la decisione di dichiarare la propria omosessualità. Deriva dalla frase inglese </a:t>
            </a:r>
            <a:r>
              <a:rPr lang="it-IT" sz="2000" i="1" dirty="0" err="1" smtClean="0">
                <a:solidFill>
                  <a:schemeClr val="tx1"/>
                </a:solidFill>
              </a:rPr>
              <a:t>coming</a:t>
            </a:r>
            <a:r>
              <a:rPr lang="it-IT" sz="2000" i="1" dirty="0" smtClean="0">
                <a:solidFill>
                  <a:schemeClr val="tx1"/>
                </a:solidFill>
              </a:rPr>
              <a:t> out </a:t>
            </a:r>
            <a:r>
              <a:rPr lang="it-IT" sz="2000" i="1" dirty="0" err="1" smtClean="0">
                <a:solidFill>
                  <a:schemeClr val="tx1"/>
                </a:solidFill>
              </a:rPr>
              <a:t>of</a:t>
            </a:r>
            <a:r>
              <a:rPr lang="it-IT" sz="2000" i="1" dirty="0" smtClean="0">
                <a:solidFill>
                  <a:schemeClr val="tx1"/>
                </a:solidFill>
              </a:rPr>
              <a:t> the closet (uscire dall'armadio a muro), cioè uscire allo </a:t>
            </a:r>
            <a:r>
              <a:rPr lang="it-IT" sz="2000" dirty="0" smtClean="0">
                <a:solidFill>
                  <a:schemeClr val="tx1"/>
                </a:solidFill>
              </a:rPr>
              <a:t>scoperto, venir fuori. In senso più allargato il </a:t>
            </a:r>
            <a:r>
              <a:rPr lang="it-IT" sz="2000" dirty="0" err="1" smtClean="0">
                <a:solidFill>
                  <a:schemeClr val="tx1"/>
                </a:solidFill>
              </a:rPr>
              <a:t>coming</a:t>
            </a:r>
            <a:r>
              <a:rPr lang="it-IT" sz="2000" dirty="0" smtClean="0">
                <a:solidFill>
                  <a:schemeClr val="tx1"/>
                </a:solidFill>
              </a:rPr>
              <a:t> out rappresenta tutto il percorso che una persona compie per prendere coscienza della propria omosessualità, accettarla, iniziare a vivere delle relazioni sentimentali e dichiararsi all'esterno.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OUTING: </a:t>
            </a:r>
            <a:r>
              <a:rPr lang="it-IT" sz="2000" dirty="0" smtClean="0">
                <a:solidFill>
                  <a:schemeClr val="tx1"/>
                </a:solidFill>
              </a:rPr>
              <a:t>espressione usata per indicare la rivelazione dell'omosessualità di qualcuno da parte di terze persone senza il consenso della persona interessata. Il movimento di liberazione omosessuale ha utilizzato a volte l'outing come pratica politica per rivelare l'omosessualità di esponenti pubblici (politici, rappresentanti delle Chiese, giornalisti) segretamente omosessuali, che però assumono pubblicamente posizioni omofobe.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VISIBILITÀ: </a:t>
            </a:r>
            <a:r>
              <a:rPr lang="it-IT" sz="2000" dirty="0" smtClean="0">
                <a:solidFill>
                  <a:schemeClr val="tx1"/>
                </a:solidFill>
              </a:rPr>
              <a:t>è il risultato del percorso di </a:t>
            </a:r>
            <a:r>
              <a:rPr lang="it-IT" sz="2000" dirty="0" err="1" smtClean="0">
                <a:solidFill>
                  <a:schemeClr val="tx1"/>
                </a:solidFill>
              </a:rPr>
              <a:t>autoaccettazione</a:t>
            </a:r>
            <a:r>
              <a:rPr lang="it-IT" sz="2000" dirty="0" smtClean="0">
                <a:solidFill>
                  <a:schemeClr val="tx1"/>
                </a:solidFill>
              </a:rPr>
              <a:t> che permette a una persona omosessuale di vivere la propria identità alla luce del sole.</a:t>
            </a:r>
          </a:p>
          <a:p>
            <a:pPr algn="just"/>
            <a:endParaRPr lang="it-IT" sz="8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(4)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7525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269875" indent="-269875" algn="just"/>
            <a:r>
              <a:rPr lang="it-IT" sz="2000" b="1" dirty="0" smtClean="0">
                <a:solidFill>
                  <a:srgbClr val="FF0000"/>
                </a:solidFill>
              </a:rPr>
              <a:t>- ETEROSESSISMO: </a:t>
            </a:r>
            <a:r>
              <a:rPr lang="it-IT" sz="2000" dirty="0" smtClean="0">
                <a:solidFill>
                  <a:schemeClr val="tx1"/>
                </a:solidFill>
              </a:rPr>
              <a:t>visione del mondo che considera come naturale solo l'eterosessualità, dando per scontato che tutte le persone siano eterosessuali. L’</a:t>
            </a:r>
            <a:r>
              <a:rPr lang="it-IT" sz="2000" dirty="0" err="1" smtClean="0">
                <a:solidFill>
                  <a:schemeClr val="tx1"/>
                </a:solidFill>
              </a:rPr>
              <a:t>eterosessismo</a:t>
            </a:r>
            <a:r>
              <a:rPr lang="it-IT" sz="2000" dirty="0" smtClean="0">
                <a:solidFill>
                  <a:schemeClr val="tx1"/>
                </a:solidFill>
              </a:rPr>
              <a:t> rifiuta e stigmatizza ogni forma di comportamento, identità e relazione non eterosessuale. Si manifesta sia a livello individuale sia a livello culturale, influenzando i costumi e le istituzioni sociali, ed è la causa principale dell’omofobia.</a:t>
            </a:r>
          </a:p>
          <a:p>
            <a:pPr marL="269875" indent="-269875" algn="just"/>
            <a:r>
              <a:rPr lang="it-IT" sz="2000" b="1" dirty="0" smtClean="0">
                <a:solidFill>
                  <a:srgbClr val="FF0000"/>
                </a:solidFill>
              </a:rPr>
              <a:t>- OMOFOBIA: </a:t>
            </a:r>
            <a:r>
              <a:rPr lang="it-IT" sz="2000" dirty="0" smtClean="0">
                <a:solidFill>
                  <a:schemeClr val="tx1"/>
                </a:solidFill>
              </a:rPr>
              <a:t>il pregiudizio, la paura e l'ostilità nei confronti delle persone omosessuali e le azioni che da questo pregiudizio derivano. Può portare ad atti di violenza nei confronti delle persone omosessuali. Il 17 maggio è stato scelto a livello internazionale come la Giornata mondiale contro l'omofobia, in ricordo del 17 maggio 1990 quando l’Organizzazione mondiale della Sanità eliminò l’omosessualità dalla lista delle malattie mentali.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OMOFOBIA INTERIORIZZATA: </a:t>
            </a:r>
            <a:r>
              <a:rPr lang="it-IT" sz="2000" dirty="0" smtClean="0">
                <a:solidFill>
                  <a:schemeClr val="tx1"/>
                </a:solidFill>
              </a:rPr>
              <a:t>forma di omofobia spesso non cosciente, risultato dell'educazione e dei valori trasmessi dalla società, di cui a volte sono vittima le stesse persone omosessuali.</a:t>
            </a:r>
          </a:p>
          <a:p>
            <a:pPr algn="just"/>
            <a:endParaRPr lang="it-IT" sz="8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(5)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504056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OMONEGATIVITÀ: </a:t>
            </a:r>
            <a:r>
              <a:rPr lang="it-IT" sz="2000" dirty="0" smtClean="0">
                <a:solidFill>
                  <a:schemeClr val="tx1"/>
                </a:solidFill>
              </a:rPr>
              <a:t>il termine omofobia oggi è in parte superato e sostituito con il termine </a:t>
            </a:r>
            <a:r>
              <a:rPr lang="it-IT" sz="2000" dirty="0" err="1" smtClean="0">
                <a:solidFill>
                  <a:schemeClr val="tx1"/>
                </a:solidFill>
              </a:rPr>
              <a:t>omonegatività</a:t>
            </a:r>
            <a:r>
              <a:rPr lang="it-IT" sz="2000" dirty="0" smtClean="0">
                <a:solidFill>
                  <a:schemeClr val="tx1"/>
                </a:solidFill>
              </a:rPr>
              <a:t> per indicare che gli atti di discriminazioni e violenza nei confronti delle persone omosessuali non sono necessariamente irrazionali o il frutto di una paura, ma piuttosto l’espressione di una concezione negativa dell’omosessualità che nasce da una cultura e una società </a:t>
            </a:r>
            <a:r>
              <a:rPr lang="it-IT" sz="2000" dirty="0" err="1" smtClean="0">
                <a:solidFill>
                  <a:schemeClr val="tx1"/>
                </a:solidFill>
              </a:rPr>
              <a:t>eterosessista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TRANSFOBIA: </a:t>
            </a:r>
            <a:r>
              <a:rPr lang="it-IT" sz="2000" dirty="0" smtClean="0">
                <a:solidFill>
                  <a:schemeClr val="tx1"/>
                </a:solidFill>
              </a:rPr>
              <a:t>il pregiudizio, la paura e l'ostilità nei confronti delle persone transessuali e </a:t>
            </a:r>
            <a:r>
              <a:rPr lang="it-IT" sz="2000" dirty="0" err="1" smtClean="0">
                <a:solidFill>
                  <a:schemeClr val="tx1"/>
                </a:solidFill>
              </a:rPr>
              <a:t>transgender</a:t>
            </a:r>
            <a:r>
              <a:rPr lang="it-IT" sz="2000" dirty="0" smtClean="0">
                <a:solidFill>
                  <a:schemeClr val="tx1"/>
                </a:solidFill>
              </a:rPr>
              <a:t> (e di quelle viste come trasgressive rispetto ai ruoli di genere) e le azioni che da questo pregiudizio derivano. La </a:t>
            </a:r>
            <a:r>
              <a:rPr lang="it-IT" sz="2000" dirty="0" err="1" smtClean="0">
                <a:solidFill>
                  <a:schemeClr val="tx1"/>
                </a:solidFill>
              </a:rPr>
              <a:t>transfobia</a:t>
            </a:r>
            <a:r>
              <a:rPr lang="it-IT" sz="2000" dirty="0" smtClean="0">
                <a:solidFill>
                  <a:schemeClr val="tx1"/>
                </a:solidFill>
              </a:rPr>
              <a:t> può portare ad atti di violenza nei confronti delle persone transessuali e </a:t>
            </a:r>
            <a:r>
              <a:rPr lang="it-IT" sz="2000" dirty="0" err="1" smtClean="0">
                <a:solidFill>
                  <a:schemeClr val="tx1"/>
                </a:solidFill>
              </a:rPr>
              <a:t>transgender</a:t>
            </a:r>
            <a:r>
              <a:rPr lang="it-IT" sz="2000" dirty="0" smtClean="0">
                <a:solidFill>
                  <a:schemeClr val="tx1"/>
                </a:solidFill>
              </a:rPr>
              <a:t>. Il 20 novembre è riconosciuto a livello internazionale come il </a:t>
            </a:r>
            <a:r>
              <a:rPr lang="it-IT" sz="2000" dirty="0" err="1" smtClean="0">
                <a:solidFill>
                  <a:schemeClr val="tx1"/>
                </a:solidFill>
              </a:rPr>
              <a:t>Transgender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Day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of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Remembrance</a:t>
            </a:r>
            <a:r>
              <a:rPr lang="it-IT" sz="2000" dirty="0" smtClean="0">
                <a:solidFill>
                  <a:schemeClr val="tx1"/>
                </a:solidFill>
              </a:rPr>
              <a:t> (T-DOR) per commemorare le vittime della violenza </a:t>
            </a:r>
            <a:r>
              <a:rPr lang="it-IT" sz="2000" dirty="0" err="1" smtClean="0">
                <a:solidFill>
                  <a:schemeClr val="tx1"/>
                </a:solidFill>
              </a:rPr>
              <a:t>transfobica</a:t>
            </a:r>
            <a:r>
              <a:rPr lang="it-IT" sz="2000" dirty="0" smtClean="0">
                <a:solidFill>
                  <a:schemeClr val="tx1"/>
                </a:solidFill>
              </a:rPr>
              <a:t>, in ricordo di Rita </a:t>
            </a:r>
            <a:r>
              <a:rPr lang="it-IT" sz="2000" dirty="0" err="1" smtClean="0">
                <a:solidFill>
                  <a:schemeClr val="tx1"/>
                </a:solidFill>
              </a:rPr>
              <a:t>Hester</a:t>
            </a:r>
            <a:r>
              <a:rPr lang="it-IT" sz="2000" dirty="0" smtClean="0">
                <a:solidFill>
                  <a:schemeClr val="tx1"/>
                </a:solidFill>
              </a:rPr>
              <a:t>, il cui assassinio nel 1998 diede avvio al progetto </a:t>
            </a:r>
            <a:r>
              <a:rPr lang="it-IT" sz="2000" dirty="0" err="1" smtClean="0">
                <a:solidFill>
                  <a:schemeClr val="tx1"/>
                </a:solidFill>
              </a:rPr>
              <a:t>Remembering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Our</a:t>
            </a:r>
            <a:r>
              <a:rPr lang="it-IT" sz="2000" dirty="0" smtClean="0">
                <a:solidFill>
                  <a:schemeClr val="tx1"/>
                </a:solidFill>
              </a:rPr>
              <a:t> Dead.</a:t>
            </a:r>
          </a:p>
          <a:p>
            <a:pPr marL="179388" indent="-179388" algn="just"/>
            <a:r>
              <a:rPr lang="it-IT" sz="2000" b="1" dirty="0" smtClean="0">
                <a:solidFill>
                  <a:srgbClr val="FF0000"/>
                </a:solidFill>
              </a:rPr>
              <a:t>- TRANSFOBIA INTERIORIZZATA: </a:t>
            </a:r>
            <a:r>
              <a:rPr lang="it-IT" sz="2000" dirty="0" smtClean="0">
                <a:solidFill>
                  <a:schemeClr val="tx1"/>
                </a:solidFill>
              </a:rPr>
              <a:t>forma di </a:t>
            </a:r>
            <a:r>
              <a:rPr lang="it-IT" sz="2000" dirty="0" err="1" smtClean="0">
                <a:solidFill>
                  <a:schemeClr val="tx1"/>
                </a:solidFill>
              </a:rPr>
              <a:t>transfobia</a:t>
            </a:r>
            <a:r>
              <a:rPr lang="it-IT" sz="2000" dirty="0" smtClean="0">
                <a:solidFill>
                  <a:schemeClr val="tx1"/>
                </a:solidFill>
              </a:rPr>
              <a:t> spesso non cosciente, risultato dell'educazione e dei valori trasmessi dalla società, di cui a volte sono vittima le stesse persone transessuali.</a:t>
            </a:r>
            <a:endParaRPr lang="it-IT" sz="80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(6)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5922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Angelo </a:t>
            </a:r>
            <a:r>
              <a:rPr lang="it-IT" sz="2000" b="1" dirty="0" err="1" smtClean="0">
                <a:solidFill>
                  <a:srgbClr val="FF0000"/>
                </a:solidFill>
              </a:rPr>
              <a:t>Pezzana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in un’intervista alla Stampa del 1982, e come Marshall Kirk e Hunter </a:t>
            </a:r>
            <a:r>
              <a:rPr lang="it-IT" sz="2000" dirty="0" err="1" smtClean="0">
                <a:solidFill>
                  <a:schemeClr val="tx1"/>
                </a:solidFill>
              </a:rPr>
              <a:t>Madsen</a:t>
            </a:r>
            <a:r>
              <a:rPr lang="it-IT" sz="2000" dirty="0" smtClean="0">
                <a:solidFill>
                  <a:schemeClr val="tx1"/>
                </a:solidFill>
              </a:rPr>
              <a:t> nel libro </a:t>
            </a:r>
            <a:r>
              <a:rPr lang="it-IT" sz="2000" b="1" i="1" dirty="0" err="1" smtClean="0">
                <a:solidFill>
                  <a:schemeClr val="tx1"/>
                </a:solidFill>
              </a:rPr>
              <a:t>After</a:t>
            </a:r>
            <a:r>
              <a:rPr lang="it-IT" sz="2000" b="1" i="1" dirty="0" smtClean="0">
                <a:solidFill>
                  <a:schemeClr val="tx1"/>
                </a:solidFill>
              </a:rPr>
              <a:t> the ball</a:t>
            </a:r>
            <a:r>
              <a:rPr lang="it-IT" sz="2000" dirty="0" smtClean="0">
                <a:solidFill>
                  <a:schemeClr val="tx1"/>
                </a:solidFill>
              </a:rPr>
              <a:t> (1989), in cui gli autori suggerivano un cambio di strategia, sfruttando l’Aids, per «</a:t>
            </a:r>
            <a:r>
              <a:rPr lang="it-IT" sz="2000" b="1" dirty="0" smtClean="0">
                <a:solidFill>
                  <a:schemeClr val="tx1"/>
                </a:solidFill>
              </a:rPr>
              <a:t>affermarci come una minoranza vittimizzata</a:t>
            </a:r>
            <a:r>
              <a:rPr lang="it-IT" sz="2000" dirty="0" smtClean="0">
                <a:solidFill>
                  <a:schemeClr val="tx1"/>
                </a:solidFill>
              </a:rPr>
              <a:t>».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gay mettono la cravatta</a:t>
            </a:r>
            <a:r>
              <a:rPr lang="it-IT" sz="2000" dirty="0" smtClean="0">
                <a:solidFill>
                  <a:schemeClr val="tx1"/>
                </a:solidFill>
              </a:rPr>
              <a:t> è il titolo dell’articolo di </a:t>
            </a:r>
            <a:r>
              <a:rPr lang="it-IT" sz="2000" b="1" dirty="0" smtClean="0">
                <a:solidFill>
                  <a:schemeClr val="tx1"/>
                </a:solidFill>
              </a:rPr>
              <a:t>Edoardo </a:t>
            </a:r>
            <a:r>
              <a:rPr lang="it-IT" sz="2000" b="1" dirty="0" err="1" smtClean="0">
                <a:solidFill>
                  <a:schemeClr val="tx1"/>
                </a:solidFill>
              </a:rPr>
              <a:t>Ballone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pubblicato su </a:t>
            </a:r>
            <a:r>
              <a:rPr lang="it-IT" sz="2000" b="1" i="1" dirty="0" smtClean="0">
                <a:solidFill>
                  <a:schemeClr val="tx1"/>
                </a:solidFill>
              </a:rPr>
              <a:t>La Stampa</a:t>
            </a:r>
            <a:r>
              <a:rPr lang="it-IT" sz="2000" dirty="0" smtClean="0">
                <a:solidFill>
                  <a:schemeClr val="tx1"/>
                </a:solidFill>
              </a:rPr>
              <a:t> del</a:t>
            </a:r>
            <a:r>
              <a:rPr lang="it-IT" sz="2000" b="1" dirty="0" smtClean="0">
                <a:solidFill>
                  <a:schemeClr val="tx1"/>
                </a:solidFill>
              </a:rPr>
              <a:t> </a:t>
            </a:r>
            <a:r>
              <a:rPr lang="it-IT" sz="2000" dirty="0" smtClean="0">
                <a:solidFill>
                  <a:schemeClr val="tx1"/>
                </a:solidFill>
              </a:rPr>
              <a:t>22 gennaio 1982 (numero 18, pagina 6), articolo in cui l’autore racconta il congresso nazionale del Fuori</a:t>
            </a:r>
            <a:r>
              <a:rPr lang="it-IT" sz="2000" b="1" dirty="0" smtClean="0">
                <a:solidFill>
                  <a:schemeClr val="tx1"/>
                </a:solidFill>
              </a:rPr>
              <a:t>, </a:t>
            </a:r>
            <a:r>
              <a:rPr lang="it-IT" sz="2000" dirty="0" smtClean="0">
                <a:solidFill>
                  <a:schemeClr val="tx1"/>
                </a:solidFill>
              </a:rPr>
              <a:t>dal nome appunto </a:t>
            </a:r>
            <a:r>
              <a:rPr lang="it-IT" sz="2000" b="1" i="1" dirty="0" smtClean="0">
                <a:solidFill>
                  <a:schemeClr val="tx1"/>
                </a:solidFill>
              </a:rPr>
              <a:t>I gay mettono la cravatta.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 gay mettono la cravatta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C:\Users\Master\Desktop\Ultimi lavori\Foto\l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59" y="4365104"/>
            <a:ext cx="3925275" cy="2304256"/>
          </a:xfrm>
          <a:prstGeom prst="rect">
            <a:avLst/>
          </a:prstGeom>
          <a:noFill/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374441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marL="179388" indent="-179388" algn="just">
              <a:buFontTx/>
              <a:buChar char="-"/>
            </a:pPr>
            <a:r>
              <a:rPr lang="it-IT" sz="2000" b="1" dirty="0" smtClean="0">
                <a:solidFill>
                  <a:srgbClr val="FF0000"/>
                </a:solidFill>
              </a:rPr>
              <a:t>PRIDE: </a:t>
            </a:r>
            <a:r>
              <a:rPr lang="it-IT" sz="2000" dirty="0" smtClean="0">
                <a:solidFill>
                  <a:schemeClr val="tx1"/>
                </a:solidFill>
              </a:rPr>
              <a:t>espressione che indica la manifestazione e le </a:t>
            </a:r>
            <a:r>
              <a:rPr lang="it-IT" sz="2000" b="1" dirty="0" smtClean="0">
                <a:solidFill>
                  <a:schemeClr val="tx1"/>
                </a:solidFill>
              </a:rPr>
              <a:t>iniziative che si svolgono ogni anno in occasione della Giornata mondiale dell'orgoglio LGBT</a:t>
            </a:r>
            <a:r>
              <a:rPr lang="it-IT" sz="2000" dirty="0" smtClean="0">
                <a:solidFill>
                  <a:schemeClr val="tx1"/>
                </a:solidFill>
              </a:rPr>
              <a:t>, nei giorni precedenti o successivi alla data del 28 giugno, che commemora </a:t>
            </a:r>
            <a:r>
              <a:rPr lang="it-IT" sz="2000" b="1" dirty="0" smtClean="0">
                <a:solidFill>
                  <a:schemeClr val="tx1"/>
                </a:solidFill>
              </a:rPr>
              <a:t>la rivolta di </a:t>
            </a:r>
            <a:r>
              <a:rPr lang="it-IT" sz="2000" b="1" dirty="0" err="1" smtClean="0">
                <a:solidFill>
                  <a:schemeClr val="tx1"/>
                </a:solidFill>
              </a:rPr>
              <a:t>Stonewall</a:t>
            </a:r>
            <a:r>
              <a:rPr lang="it-IT" sz="2000" b="1" dirty="0" smtClean="0">
                <a:solidFill>
                  <a:schemeClr val="tx1"/>
                </a:solidFill>
              </a:rPr>
              <a:t>, culminata appunto il 28 giugno 1969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  <a:r>
              <a:rPr lang="it-IT" sz="2000" b="1" dirty="0" smtClean="0">
                <a:solidFill>
                  <a:schemeClr val="tx1"/>
                </a:solidFill>
              </a:rPr>
              <a:t>I cosiddetti moti di </a:t>
            </a:r>
            <a:r>
              <a:rPr lang="it-IT" sz="2000" b="1" dirty="0" err="1" smtClean="0">
                <a:solidFill>
                  <a:schemeClr val="tx1"/>
                </a:solidFill>
              </a:rPr>
              <a:t>Stonewall</a:t>
            </a:r>
            <a:r>
              <a:rPr lang="it-IT" sz="2000" b="1" dirty="0" smtClean="0">
                <a:solidFill>
                  <a:schemeClr val="tx1"/>
                </a:solidFill>
              </a:rPr>
              <a:t> furono una serie di violenti scontri fra persone </a:t>
            </a:r>
            <a:r>
              <a:rPr lang="it-IT" sz="2000" b="1" dirty="0" err="1" smtClean="0">
                <a:solidFill>
                  <a:schemeClr val="tx1"/>
                </a:solidFill>
              </a:rPr>
              <a:t>transgender</a:t>
            </a:r>
            <a:r>
              <a:rPr lang="it-IT" sz="2000" b="1" dirty="0" smtClean="0">
                <a:solidFill>
                  <a:schemeClr val="tx1"/>
                </a:solidFill>
              </a:rPr>
              <a:t> e omosessuali e la polizia a New York. </a:t>
            </a:r>
          </a:p>
          <a:p>
            <a:pPr marL="179388" indent="-179388" algn="just">
              <a:buFontTx/>
              <a:buChar char="-"/>
            </a:pPr>
            <a:r>
              <a:rPr lang="it-IT" sz="2000" b="1" dirty="0" smtClean="0">
                <a:solidFill>
                  <a:srgbClr val="FF0000"/>
                </a:solidFill>
              </a:rPr>
              <a:t>La prima notte degli scontri </a:t>
            </a:r>
            <a:r>
              <a:rPr lang="it-IT" sz="2000" dirty="0" smtClean="0">
                <a:solidFill>
                  <a:schemeClr val="tx1"/>
                </a:solidFill>
              </a:rPr>
              <a:t>fu quella di venerdì 27 giugno 1969, quando la polizia irruppe nel locale chiamato </a:t>
            </a:r>
            <a:r>
              <a:rPr lang="it-IT" sz="2000" dirty="0" err="1" smtClean="0">
                <a:solidFill>
                  <a:schemeClr val="tx1"/>
                </a:solidFill>
              </a:rPr>
              <a:t>Stonewall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Inn</a:t>
            </a:r>
            <a:r>
              <a:rPr lang="it-IT" sz="2000" dirty="0" smtClean="0">
                <a:solidFill>
                  <a:schemeClr val="tx1"/>
                </a:solidFill>
              </a:rPr>
              <a:t>, un bar gay in Christopher Street, nel </a:t>
            </a:r>
            <a:r>
              <a:rPr lang="it-IT" sz="2000" dirty="0" err="1" smtClean="0">
                <a:solidFill>
                  <a:schemeClr val="tx1"/>
                </a:solidFill>
              </a:rPr>
              <a:t>Greenwich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Village</a:t>
            </a:r>
            <a:r>
              <a:rPr lang="it-IT" sz="2000" dirty="0" smtClean="0">
                <a:solidFill>
                  <a:schemeClr val="tx1"/>
                </a:solidFill>
              </a:rPr>
              <a:t>. "</a:t>
            </a:r>
            <a:r>
              <a:rPr lang="it-IT" sz="2000" dirty="0" err="1" smtClean="0">
                <a:solidFill>
                  <a:schemeClr val="tx1"/>
                </a:solidFill>
              </a:rPr>
              <a:t>Stonewall</a:t>
            </a:r>
            <a:r>
              <a:rPr lang="it-IT" sz="2000" dirty="0" smtClean="0">
                <a:solidFill>
                  <a:schemeClr val="tx1"/>
                </a:solidFill>
              </a:rPr>
              <a:t>" (così è di solito definito in breve l'episodio) è generalmente considerato da un punto di vista simbolico il momento di nascita del movimento di liberazione LGBT moderno in tutto il mondo.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 glossario per orientarsi nel linguaggio della nuova cultura che avanza (7)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6147" name="Picture 3" descr="C:\Users\Master\Desktop\Ultimi lavori\Foto\l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373216"/>
            <a:ext cx="1907679" cy="1224136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5004048" y="5661248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FINE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51520" y="5373216"/>
            <a:ext cx="4392488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Essere maschio o femmina è scritto nella genetica, nella biologia, nella legge umana. L’orgoglio LGBT è un atto di arroganza e una mistificazione insopportabile! 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02433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Poche centinaia di persone</a:t>
            </a:r>
            <a:r>
              <a:rPr lang="it-IT" sz="2000" dirty="0" smtClean="0">
                <a:solidFill>
                  <a:schemeClr val="tx1"/>
                </a:solidFill>
              </a:rPr>
              <a:t>, non elette da nessuno, che si arrogano il diritto di parlare a nome di decine di migliaia di persone che non li hanno eletti, che hanno fondi statali, che incidono enormemente nel costume e nella società.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Questa vicenda sembra anticipare di qualche anno il libro</a:t>
            </a:r>
            <a:r>
              <a:rPr lang="it-IT" sz="2000" dirty="0" smtClean="0">
                <a:solidFill>
                  <a:schemeClr val="tx1"/>
                </a:solidFill>
              </a:rPr>
              <a:t> </a:t>
            </a:r>
            <a:r>
              <a:rPr lang="it-IT" sz="2000" b="1" i="1" dirty="0" err="1" smtClean="0">
                <a:solidFill>
                  <a:schemeClr val="tx1"/>
                </a:solidFill>
              </a:rPr>
              <a:t>After</a:t>
            </a:r>
            <a:r>
              <a:rPr lang="it-IT" sz="2000" b="1" i="1" dirty="0" smtClean="0">
                <a:solidFill>
                  <a:schemeClr val="tx1"/>
                </a:solidFill>
              </a:rPr>
              <a:t> the ball. </a:t>
            </a:r>
            <a:r>
              <a:rPr lang="en-US" sz="2000" b="1" i="1" dirty="0" smtClean="0">
                <a:solidFill>
                  <a:schemeClr val="tx1"/>
                </a:solidFill>
              </a:rPr>
              <a:t>How America will conquer its fear &amp; hatred of Gays in the 90’s,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cioè</a:t>
            </a:r>
            <a:r>
              <a:rPr lang="en-US" sz="2000" dirty="0" smtClean="0">
                <a:solidFill>
                  <a:schemeClr val="tx1"/>
                </a:solidFill>
              </a:rPr>
              <a:t>: “</a:t>
            </a:r>
            <a:r>
              <a:rPr lang="en-US" sz="2000" dirty="0" err="1" smtClean="0">
                <a:solidFill>
                  <a:schemeClr val="tx1"/>
                </a:solidFill>
              </a:rPr>
              <a:t>Dopo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ballo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it-IT" sz="2000" dirty="0" smtClean="0">
                <a:solidFill>
                  <a:schemeClr val="tx1"/>
                </a:solidFill>
              </a:rPr>
              <a:t>Come l’America sconfiggerà la sua paura e il suo odio verso i gay negli anni Novanta”.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Questo libro </a:t>
            </a:r>
            <a:r>
              <a:rPr lang="it-IT" sz="2000" dirty="0" smtClean="0">
                <a:solidFill>
                  <a:schemeClr val="tx1"/>
                </a:solidFill>
              </a:rPr>
              <a:t>è stato pubblicato nel 1989 da </a:t>
            </a:r>
            <a:r>
              <a:rPr lang="it-IT" sz="2000" b="1" dirty="0" smtClean="0">
                <a:solidFill>
                  <a:schemeClr val="tx1"/>
                </a:solidFill>
              </a:rPr>
              <a:t>Marshall Kirk</a:t>
            </a:r>
            <a:r>
              <a:rPr lang="it-IT" sz="2000" dirty="0" smtClean="0">
                <a:solidFill>
                  <a:schemeClr val="tx1"/>
                </a:solidFill>
              </a:rPr>
              <a:t>, “</a:t>
            </a:r>
            <a:r>
              <a:rPr lang="it-IT" sz="2000" i="1" dirty="0" smtClean="0">
                <a:solidFill>
                  <a:schemeClr val="tx1"/>
                </a:solidFill>
              </a:rPr>
              <a:t>ricercatore in neuropsichiatria, logico-matematico e poeta</a:t>
            </a:r>
            <a:r>
              <a:rPr lang="it-IT" sz="2000" dirty="0" smtClean="0">
                <a:solidFill>
                  <a:schemeClr val="tx1"/>
                </a:solidFill>
              </a:rPr>
              <a:t>”, e da </a:t>
            </a:r>
            <a:r>
              <a:rPr lang="it-IT" sz="2000" b="1" dirty="0" smtClean="0">
                <a:solidFill>
                  <a:schemeClr val="tx1"/>
                </a:solidFill>
              </a:rPr>
              <a:t>Hunter </a:t>
            </a:r>
            <a:r>
              <a:rPr lang="it-IT" sz="2000" b="1" dirty="0" err="1" smtClean="0">
                <a:solidFill>
                  <a:schemeClr val="tx1"/>
                </a:solidFill>
              </a:rPr>
              <a:t>Madsen</a:t>
            </a:r>
            <a:r>
              <a:rPr lang="it-IT" sz="2000" dirty="0" smtClean="0">
                <a:solidFill>
                  <a:schemeClr val="tx1"/>
                </a:solidFill>
              </a:rPr>
              <a:t>, “</a:t>
            </a:r>
            <a:r>
              <a:rPr lang="it-IT" sz="2000" i="1" dirty="0" smtClean="0">
                <a:solidFill>
                  <a:schemeClr val="tx1"/>
                </a:solidFill>
              </a:rPr>
              <a:t>esperto di tattiche di persuasione pubblica e social marketing</a:t>
            </a:r>
            <a:r>
              <a:rPr lang="it-IT" sz="2000" dirty="0" smtClean="0">
                <a:solidFill>
                  <a:schemeClr val="tx1"/>
                </a:solidFill>
              </a:rPr>
              <a:t>”.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 movimenti </a:t>
            </a:r>
            <a:r>
              <a:rPr lang="it-IT" sz="2000" b="1" dirty="0" err="1" smtClean="0">
                <a:solidFill>
                  <a:srgbClr val="0070C0"/>
                </a:solidFill>
              </a:rPr>
              <a:t>Lgbt</a:t>
            </a:r>
            <a:r>
              <a:rPr lang="it-IT" sz="2000" b="1" dirty="0" smtClean="0">
                <a:solidFill>
                  <a:srgbClr val="0070C0"/>
                </a:solidFill>
              </a:rPr>
              <a:t>, quindi, sono delle lobbies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Master\Desktop\Ultimi lavori\Foto\l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25144"/>
            <a:ext cx="2661725" cy="194421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80020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“ballo” a cui gli autori fanno riferimento </a:t>
            </a:r>
            <a:r>
              <a:rPr lang="it-IT" sz="2000" dirty="0" smtClean="0">
                <a:solidFill>
                  <a:schemeClr val="tx1"/>
                </a:solidFill>
              </a:rPr>
              <a:t>è il </a:t>
            </a:r>
            <a:r>
              <a:rPr lang="it-IT" sz="2000" b="1" dirty="0" smtClean="0">
                <a:solidFill>
                  <a:schemeClr val="tx1"/>
                </a:solidFill>
              </a:rPr>
              <a:t>baccanale provocatorio e oppositivo innescato dalla rivoluzione gay</a:t>
            </a:r>
            <a:r>
              <a:rPr lang="it-IT" sz="2000" dirty="0" smtClean="0">
                <a:solidFill>
                  <a:schemeClr val="tx1"/>
                </a:solidFill>
              </a:rPr>
              <a:t> degli anni Settanta e Ottanta, lo stile volutamente “folle”, alla Mario Mieli per intenderci, con continui riferimenti al marxismo più spinto.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Questa prima strategia, </a:t>
            </a:r>
            <a:r>
              <a:rPr lang="it-IT" sz="2000" dirty="0" smtClean="0">
                <a:solidFill>
                  <a:schemeClr val="tx1"/>
                </a:solidFill>
              </a:rPr>
              <a:t>fallita secondo gli autori, andava rimpiazzata da una strategia di gente normale con la cravatta, sfruttando l’AIDS.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Stile folle e continui riferimenti al marxismo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Ultimi lavori\Foto\l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452691" cy="2952328"/>
          </a:xfrm>
          <a:prstGeom prst="rect">
            <a:avLst/>
          </a:prstGeom>
          <a:noFill/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66429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 libro si parla serenamente di </a:t>
            </a:r>
            <a:r>
              <a:rPr lang="it-IT" sz="2000" b="1" dirty="0" smtClean="0">
                <a:solidFill>
                  <a:schemeClr val="tx1"/>
                </a:solidFill>
              </a:rPr>
              <a:t>Gay </a:t>
            </a:r>
            <a:r>
              <a:rPr lang="it-IT" sz="2000" b="1" dirty="0" err="1" smtClean="0">
                <a:solidFill>
                  <a:schemeClr val="tx1"/>
                </a:solidFill>
              </a:rPr>
              <a:t>Rights</a:t>
            </a:r>
            <a:r>
              <a:rPr lang="it-IT" sz="2000" b="1" dirty="0" smtClean="0">
                <a:solidFill>
                  <a:schemeClr val="tx1"/>
                </a:solidFill>
              </a:rPr>
              <a:t> National Lobby</a:t>
            </a:r>
            <a:r>
              <a:rPr lang="it-IT" sz="2000" dirty="0" smtClean="0">
                <a:solidFill>
                  <a:schemeClr val="tx1"/>
                </a:solidFill>
              </a:rPr>
              <a:t>, dove viene ripetuto più volte che il movimento è una lobby.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primi a parlare di lobby gay, </a:t>
            </a:r>
            <a:r>
              <a:rPr lang="it-IT" sz="2000" dirty="0" smtClean="0">
                <a:solidFill>
                  <a:schemeClr val="tx1"/>
                </a:solidFill>
              </a:rPr>
              <a:t>in Italia ma anche all’estero, quindi, sono stati proprio gli attivisti gay, eppure molti parlano di </a:t>
            </a:r>
            <a:r>
              <a:rPr lang="it-IT" sz="2000" b="1" dirty="0" err="1" smtClean="0">
                <a:solidFill>
                  <a:schemeClr val="tx1"/>
                </a:solidFill>
              </a:rPr>
              <a:t>complottismo</a:t>
            </a:r>
            <a:r>
              <a:rPr lang="it-IT" sz="2000" b="1" dirty="0" smtClean="0">
                <a:solidFill>
                  <a:schemeClr val="tx1"/>
                </a:solidFill>
              </a:rPr>
              <a:t> quando si cita la lobby gay.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c’è niente di male a essere una lobby</a:t>
            </a:r>
            <a:r>
              <a:rPr lang="it-IT" sz="2000" dirty="0" smtClean="0">
                <a:solidFill>
                  <a:schemeClr val="tx1"/>
                </a:solidFill>
              </a:rPr>
              <a:t>, la politica funziona così. Chiunque voglia ottenere qualcosa deve diventare un movimento di pressione, in inglese </a:t>
            </a:r>
            <a:r>
              <a:rPr lang="it-IT" sz="2000" i="1" dirty="0" smtClean="0">
                <a:solidFill>
                  <a:schemeClr val="tx1"/>
                </a:solidFill>
              </a:rPr>
              <a:t>lobby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Non c’è niente di male a essere una lobby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3075" name="Picture 3" descr="C:\Users\Master\Desktop\Ultimi lavori\Foto\lb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365104"/>
            <a:ext cx="2304256" cy="2304256"/>
          </a:xfrm>
          <a:prstGeom prst="rect">
            <a:avLst/>
          </a:prstGeom>
          <a:noFill/>
        </p:spPr>
      </p:pic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72819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Forse per non perdere l’aurea di vittima indifesa</a:t>
            </a:r>
            <a:r>
              <a:rPr lang="it-IT" sz="2000" dirty="0" smtClean="0">
                <a:solidFill>
                  <a:schemeClr val="tx1"/>
                </a:solidFill>
              </a:rPr>
              <a:t>, forse per negare le pressioni che stanno modificando ambienti industriali, politici, amministrativi e religiosi, ma soprattutto </a:t>
            </a:r>
            <a:r>
              <a:rPr lang="it-IT" sz="2000" b="1" dirty="0" smtClean="0">
                <a:solidFill>
                  <a:schemeClr val="tx1"/>
                </a:solidFill>
              </a:rPr>
              <a:t>per negare il diritto ai propri avversari di battersi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È un diritto creare una lobby, </a:t>
            </a:r>
            <a:r>
              <a:rPr lang="it-IT" sz="2000" dirty="0" smtClean="0">
                <a:solidFill>
                  <a:schemeClr val="tx1"/>
                </a:solidFill>
              </a:rPr>
              <a:t>un diritto farne parte, ma </a:t>
            </a:r>
            <a:r>
              <a:rPr lang="it-IT" sz="2000" b="1" dirty="0" smtClean="0">
                <a:solidFill>
                  <a:schemeClr val="tx1"/>
                </a:solidFill>
              </a:rPr>
              <a:t>è un diritto altrettanto sacro avversarla.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Esiste una asimmetria tra diritti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Ultimi lavori\Foto\lb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4464496" cy="29067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5123" name="Picture 3" descr="C:\Users\Master\Desktop\Ultimi lavori\Foto\lb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933056"/>
            <a:ext cx="4032448" cy="2016224"/>
          </a:xfrm>
          <a:prstGeom prst="rect">
            <a:avLst/>
          </a:prstGeom>
          <a:noFill/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5365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2">
            <a:normAutofit fontScale="92500" lnSpcReduction="20000"/>
          </a:bodyPr>
          <a:lstStyle/>
          <a:p>
            <a:pPr fontAlgn="base"/>
            <a:r>
              <a:rPr lang="it-IT" sz="2800" b="1" dirty="0" smtClean="0">
                <a:solidFill>
                  <a:srgbClr val="FF0000"/>
                </a:solidFill>
              </a:rPr>
              <a:t>C’era una volta: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Sesso (m – f )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Papà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Mamma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Marito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Moglie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Fidanzamento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Fidanzato/a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Matrimonio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Figlio naturale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Famiglia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Genitori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Un papà e una mamma</a:t>
            </a:r>
          </a:p>
          <a:p>
            <a:pPr fontAlgn="base"/>
            <a:r>
              <a:rPr lang="it-IT" sz="2800" b="1" dirty="0" smtClean="0">
                <a:solidFill>
                  <a:srgbClr val="FF0000"/>
                </a:solidFill>
              </a:rPr>
              <a:t>Oggi c’è: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Sesso (m – f – x)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Genitore 1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Genitore 2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Compagno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Compagna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Ci siamo messi insieme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Abbiamo una relazione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Convivenza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Provetta, maternità surrogata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Famiglie allargate</a:t>
            </a: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</a:rPr>
              <a:t>Mono-Omogenitori</a:t>
            </a:r>
            <a:endParaRPr lang="it-IT" sz="2400" b="1" dirty="0" smtClean="0">
              <a:solidFill>
                <a:schemeClr val="tx1"/>
              </a:solidFill>
            </a:endParaRPr>
          </a:p>
          <a:p>
            <a:pPr algn="just" fontAlgn="base"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 Fino a 3 madri e 2 padri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0FAB-5C5A-41C9-9B5C-720056339BF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427-D472-4C0B-803B-01C6569F46D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Si è imposta nella famiglia una rivoluzione, tra tante bugie </a:t>
            </a:r>
            <a:r>
              <a:rPr lang="it-IT" sz="2000" b="1" dirty="0" smtClean="0">
                <a:solidFill>
                  <a:srgbClr val="0070C0"/>
                </a:solidFill>
              </a:rPr>
              <a:t>e silenzi </a:t>
            </a:r>
            <a:r>
              <a:rPr lang="it-IT" sz="2000" b="1" dirty="0" smtClean="0">
                <a:solidFill>
                  <a:srgbClr val="0070C0"/>
                </a:solidFill>
              </a:rPr>
              <a:t>complici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50503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gruppi LBTG sono delle lobbies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1600" y="1773237"/>
            <a:ext cx="1800175" cy="680956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34290" rIns="0" bIns="0" rtlCol="0">
            <a:spAutoFit/>
          </a:bodyPr>
          <a:lstStyle/>
          <a:p>
            <a:pPr marL="290195" marR="283210" indent="1270" algn="ctr">
              <a:lnSpc>
                <a:spcPct val="100000"/>
              </a:lnSpc>
              <a:spcBef>
                <a:spcPts val="270"/>
              </a:spcBef>
            </a:pPr>
            <a:r>
              <a:rPr sz="1400" b="1" spc="-95" dirty="0">
                <a:latin typeface="Trebuchet MS"/>
                <a:cs typeface="Trebuchet MS"/>
              </a:rPr>
              <a:t>DIFFERENZE  </a:t>
            </a:r>
            <a:r>
              <a:rPr sz="1400" b="1" spc="-90" dirty="0">
                <a:latin typeface="Trebuchet MS"/>
                <a:cs typeface="Trebuchet MS"/>
              </a:rPr>
              <a:t>PER   </a:t>
            </a:r>
            <a:r>
              <a:rPr sz="1400" b="1" spc="-25" dirty="0">
                <a:latin typeface="Trebuchet MS"/>
                <a:cs typeface="Trebuchet MS"/>
              </a:rPr>
              <a:t>N</a:t>
            </a:r>
            <a:r>
              <a:rPr sz="1400" b="1" spc="-35" dirty="0">
                <a:latin typeface="Trebuchet MS"/>
                <a:cs typeface="Trebuchet MS"/>
              </a:rPr>
              <a:t>U</a:t>
            </a:r>
            <a:r>
              <a:rPr sz="1400" b="1" spc="-155" dirty="0">
                <a:latin typeface="Trebuchet MS"/>
                <a:cs typeface="Trebuchet MS"/>
              </a:rPr>
              <a:t>CL</a:t>
            </a:r>
            <a:r>
              <a:rPr sz="1400" b="1" spc="-130" dirty="0">
                <a:latin typeface="Trebuchet MS"/>
                <a:cs typeface="Trebuchet MS"/>
              </a:rPr>
              <a:t>E</a:t>
            </a:r>
            <a:r>
              <a:rPr sz="1400" b="1" spc="-40" dirty="0">
                <a:latin typeface="Trebuchet MS"/>
                <a:cs typeface="Trebuchet MS"/>
              </a:rPr>
              <a:t>ARI</a:t>
            </a:r>
            <a:r>
              <a:rPr sz="1400" b="1" spc="-275" dirty="0">
                <a:latin typeface="Trebuchet MS"/>
                <a:cs typeface="Trebuchet MS"/>
              </a:rPr>
              <a:t>T</a:t>
            </a:r>
            <a:r>
              <a:rPr sz="1400" b="1" spc="-40" dirty="0">
                <a:latin typeface="Trebuchet MS"/>
                <a:cs typeface="Trebuchet MS"/>
              </a:rPr>
              <a:t>A</a:t>
            </a:r>
            <a:r>
              <a:rPr sz="1200" b="1" spc="265" dirty="0">
                <a:latin typeface="Arial"/>
                <a:cs typeface="Arial"/>
              </a:rPr>
              <a:t>’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56051" y="2392426"/>
            <a:ext cx="2286000" cy="2176780"/>
          </a:xfrm>
          <a:custGeom>
            <a:avLst/>
            <a:gdLst/>
            <a:ahLst/>
            <a:cxnLst/>
            <a:rect l="l" t="t" r="r" b="b"/>
            <a:pathLst>
              <a:path w="2286000" h="2176779">
                <a:moveTo>
                  <a:pt x="0" y="1088136"/>
                </a:moveTo>
                <a:lnTo>
                  <a:pt x="1055" y="1040934"/>
                </a:lnTo>
                <a:lnTo>
                  <a:pt x="4195" y="994247"/>
                </a:lnTo>
                <a:lnTo>
                  <a:pt x="9374" y="948113"/>
                </a:lnTo>
                <a:lnTo>
                  <a:pt x="16551" y="902575"/>
                </a:lnTo>
                <a:lnTo>
                  <a:pt x="25683" y="857674"/>
                </a:lnTo>
                <a:lnTo>
                  <a:pt x="36726" y="813449"/>
                </a:lnTo>
                <a:lnTo>
                  <a:pt x="49638" y="769942"/>
                </a:lnTo>
                <a:lnTo>
                  <a:pt x="64377" y="727193"/>
                </a:lnTo>
                <a:lnTo>
                  <a:pt x="80898" y="685244"/>
                </a:lnTo>
                <a:lnTo>
                  <a:pt x="99160" y="644136"/>
                </a:lnTo>
                <a:lnTo>
                  <a:pt x="119119" y="603908"/>
                </a:lnTo>
                <a:lnTo>
                  <a:pt x="140733" y="564603"/>
                </a:lnTo>
                <a:lnTo>
                  <a:pt x="163958" y="526260"/>
                </a:lnTo>
                <a:lnTo>
                  <a:pt x="188753" y="488920"/>
                </a:lnTo>
                <a:lnTo>
                  <a:pt x="215073" y="452625"/>
                </a:lnTo>
                <a:lnTo>
                  <a:pt x="242876" y="417416"/>
                </a:lnTo>
                <a:lnTo>
                  <a:pt x="272120" y="383332"/>
                </a:lnTo>
                <a:lnTo>
                  <a:pt x="302760" y="350415"/>
                </a:lnTo>
                <a:lnTo>
                  <a:pt x="334756" y="318706"/>
                </a:lnTo>
                <a:lnTo>
                  <a:pt x="368062" y="288245"/>
                </a:lnTo>
                <a:lnTo>
                  <a:pt x="402638" y="259074"/>
                </a:lnTo>
                <a:lnTo>
                  <a:pt x="438440" y="231233"/>
                </a:lnTo>
                <a:lnTo>
                  <a:pt x="475424" y="204763"/>
                </a:lnTo>
                <a:lnTo>
                  <a:pt x="513549" y="179705"/>
                </a:lnTo>
                <a:lnTo>
                  <a:pt x="552770" y="156100"/>
                </a:lnTo>
                <a:lnTo>
                  <a:pt x="593047" y="133988"/>
                </a:lnTo>
                <a:lnTo>
                  <a:pt x="634334" y="113410"/>
                </a:lnTo>
                <a:lnTo>
                  <a:pt x="676591" y="94408"/>
                </a:lnTo>
                <a:lnTo>
                  <a:pt x="719773" y="77022"/>
                </a:lnTo>
                <a:lnTo>
                  <a:pt x="763838" y="61292"/>
                </a:lnTo>
                <a:lnTo>
                  <a:pt x="808743" y="47260"/>
                </a:lnTo>
                <a:lnTo>
                  <a:pt x="854446" y="34966"/>
                </a:lnTo>
                <a:lnTo>
                  <a:pt x="900902" y="24452"/>
                </a:lnTo>
                <a:lnTo>
                  <a:pt x="948070" y="15758"/>
                </a:lnTo>
                <a:lnTo>
                  <a:pt x="995907" y="8925"/>
                </a:lnTo>
                <a:lnTo>
                  <a:pt x="1044369" y="3994"/>
                </a:lnTo>
                <a:lnTo>
                  <a:pt x="1093414" y="1005"/>
                </a:lnTo>
                <a:lnTo>
                  <a:pt x="1143000" y="0"/>
                </a:lnTo>
                <a:lnTo>
                  <a:pt x="1192575" y="1005"/>
                </a:lnTo>
                <a:lnTo>
                  <a:pt x="1241612" y="3994"/>
                </a:lnTo>
                <a:lnTo>
                  <a:pt x="1290067" y="8925"/>
                </a:lnTo>
                <a:lnTo>
                  <a:pt x="1337897" y="15758"/>
                </a:lnTo>
                <a:lnTo>
                  <a:pt x="1385059" y="24452"/>
                </a:lnTo>
                <a:lnTo>
                  <a:pt x="1431511" y="34966"/>
                </a:lnTo>
                <a:lnTo>
                  <a:pt x="1477209" y="47260"/>
                </a:lnTo>
                <a:lnTo>
                  <a:pt x="1522111" y="61292"/>
                </a:lnTo>
                <a:lnTo>
                  <a:pt x="1566173" y="77022"/>
                </a:lnTo>
                <a:lnTo>
                  <a:pt x="1609354" y="94408"/>
                </a:lnTo>
                <a:lnTo>
                  <a:pt x="1651609" y="113410"/>
                </a:lnTo>
                <a:lnTo>
                  <a:pt x="1692896" y="133988"/>
                </a:lnTo>
                <a:lnTo>
                  <a:pt x="1733172" y="156100"/>
                </a:lnTo>
                <a:lnTo>
                  <a:pt x="1772394" y="179705"/>
                </a:lnTo>
                <a:lnTo>
                  <a:pt x="1810520" y="204763"/>
                </a:lnTo>
                <a:lnTo>
                  <a:pt x="1847506" y="231233"/>
                </a:lnTo>
                <a:lnTo>
                  <a:pt x="1883309" y="259074"/>
                </a:lnTo>
                <a:lnTo>
                  <a:pt x="1917887" y="288245"/>
                </a:lnTo>
                <a:lnTo>
                  <a:pt x="1951196" y="318706"/>
                </a:lnTo>
                <a:lnTo>
                  <a:pt x="1983194" y="350415"/>
                </a:lnTo>
                <a:lnTo>
                  <a:pt x="2013837" y="383332"/>
                </a:lnTo>
                <a:lnTo>
                  <a:pt x="2043084" y="417416"/>
                </a:lnTo>
                <a:lnTo>
                  <a:pt x="2070890" y="452625"/>
                </a:lnTo>
                <a:lnTo>
                  <a:pt x="2097214" y="488920"/>
                </a:lnTo>
                <a:lnTo>
                  <a:pt x="2122011" y="526260"/>
                </a:lnTo>
                <a:lnTo>
                  <a:pt x="2145240" y="564603"/>
                </a:lnTo>
                <a:lnTo>
                  <a:pt x="2166857" y="603908"/>
                </a:lnTo>
                <a:lnTo>
                  <a:pt x="2186820" y="644136"/>
                </a:lnTo>
                <a:lnTo>
                  <a:pt x="2205084" y="685244"/>
                </a:lnTo>
                <a:lnTo>
                  <a:pt x="2221609" y="727193"/>
                </a:lnTo>
                <a:lnTo>
                  <a:pt x="2236350" y="769942"/>
                </a:lnTo>
                <a:lnTo>
                  <a:pt x="2249265" y="813449"/>
                </a:lnTo>
                <a:lnTo>
                  <a:pt x="2260311" y="857674"/>
                </a:lnTo>
                <a:lnTo>
                  <a:pt x="2269444" y="902575"/>
                </a:lnTo>
                <a:lnTo>
                  <a:pt x="2276623" y="948113"/>
                </a:lnTo>
                <a:lnTo>
                  <a:pt x="2281803" y="994247"/>
                </a:lnTo>
                <a:lnTo>
                  <a:pt x="2284943" y="1040934"/>
                </a:lnTo>
                <a:lnTo>
                  <a:pt x="2286000" y="1088136"/>
                </a:lnTo>
                <a:lnTo>
                  <a:pt x="2284943" y="1135347"/>
                </a:lnTo>
                <a:lnTo>
                  <a:pt x="2281803" y="1182043"/>
                </a:lnTo>
                <a:lnTo>
                  <a:pt x="2276623" y="1228185"/>
                </a:lnTo>
                <a:lnTo>
                  <a:pt x="2269444" y="1273732"/>
                </a:lnTo>
                <a:lnTo>
                  <a:pt x="2260311" y="1318641"/>
                </a:lnTo>
                <a:lnTo>
                  <a:pt x="2249265" y="1362873"/>
                </a:lnTo>
                <a:lnTo>
                  <a:pt x="2236350" y="1406387"/>
                </a:lnTo>
                <a:lnTo>
                  <a:pt x="2221609" y="1449142"/>
                </a:lnTo>
                <a:lnTo>
                  <a:pt x="2205084" y="1491097"/>
                </a:lnTo>
                <a:lnTo>
                  <a:pt x="2186820" y="1532211"/>
                </a:lnTo>
                <a:lnTo>
                  <a:pt x="2166857" y="1572444"/>
                </a:lnTo>
                <a:lnTo>
                  <a:pt x="2145240" y="1611755"/>
                </a:lnTo>
                <a:lnTo>
                  <a:pt x="2122011" y="1650102"/>
                </a:lnTo>
                <a:lnTo>
                  <a:pt x="2097214" y="1687446"/>
                </a:lnTo>
                <a:lnTo>
                  <a:pt x="2070890" y="1723745"/>
                </a:lnTo>
                <a:lnTo>
                  <a:pt x="2043084" y="1758958"/>
                </a:lnTo>
                <a:lnTo>
                  <a:pt x="2013837" y="1793045"/>
                </a:lnTo>
                <a:lnTo>
                  <a:pt x="1983194" y="1825964"/>
                </a:lnTo>
                <a:lnTo>
                  <a:pt x="1951196" y="1857676"/>
                </a:lnTo>
                <a:lnTo>
                  <a:pt x="1917887" y="1888139"/>
                </a:lnTo>
                <a:lnTo>
                  <a:pt x="1883309" y="1917312"/>
                </a:lnTo>
                <a:lnTo>
                  <a:pt x="1847506" y="1945155"/>
                </a:lnTo>
                <a:lnTo>
                  <a:pt x="1810520" y="1971627"/>
                </a:lnTo>
                <a:lnTo>
                  <a:pt x="1772394" y="1996686"/>
                </a:lnTo>
                <a:lnTo>
                  <a:pt x="1733172" y="2020293"/>
                </a:lnTo>
                <a:lnTo>
                  <a:pt x="1692896" y="2042406"/>
                </a:lnTo>
                <a:lnTo>
                  <a:pt x="1651609" y="2062985"/>
                </a:lnTo>
                <a:lnTo>
                  <a:pt x="1609354" y="2081988"/>
                </a:lnTo>
                <a:lnTo>
                  <a:pt x="1566173" y="2099375"/>
                </a:lnTo>
                <a:lnTo>
                  <a:pt x="1522111" y="2115105"/>
                </a:lnTo>
                <a:lnTo>
                  <a:pt x="1477209" y="2129137"/>
                </a:lnTo>
                <a:lnTo>
                  <a:pt x="1431511" y="2141431"/>
                </a:lnTo>
                <a:lnTo>
                  <a:pt x="1385059" y="2151946"/>
                </a:lnTo>
                <a:lnTo>
                  <a:pt x="1337897" y="2160640"/>
                </a:lnTo>
                <a:lnTo>
                  <a:pt x="1290067" y="2167473"/>
                </a:lnTo>
                <a:lnTo>
                  <a:pt x="1241612" y="2172404"/>
                </a:lnTo>
                <a:lnTo>
                  <a:pt x="1192575" y="2175393"/>
                </a:lnTo>
                <a:lnTo>
                  <a:pt x="1143000" y="2176399"/>
                </a:lnTo>
                <a:lnTo>
                  <a:pt x="1093414" y="2175393"/>
                </a:lnTo>
                <a:lnTo>
                  <a:pt x="1044369" y="2172404"/>
                </a:lnTo>
                <a:lnTo>
                  <a:pt x="995907" y="2167473"/>
                </a:lnTo>
                <a:lnTo>
                  <a:pt x="948070" y="2160640"/>
                </a:lnTo>
                <a:lnTo>
                  <a:pt x="900902" y="2151946"/>
                </a:lnTo>
                <a:lnTo>
                  <a:pt x="854446" y="2141431"/>
                </a:lnTo>
                <a:lnTo>
                  <a:pt x="808743" y="2129137"/>
                </a:lnTo>
                <a:lnTo>
                  <a:pt x="763838" y="2115105"/>
                </a:lnTo>
                <a:lnTo>
                  <a:pt x="719773" y="2099375"/>
                </a:lnTo>
                <a:lnTo>
                  <a:pt x="676591" y="2081988"/>
                </a:lnTo>
                <a:lnTo>
                  <a:pt x="634334" y="2062985"/>
                </a:lnTo>
                <a:lnTo>
                  <a:pt x="593047" y="2042406"/>
                </a:lnTo>
                <a:lnTo>
                  <a:pt x="552770" y="2020293"/>
                </a:lnTo>
                <a:lnTo>
                  <a:pt x="513549" y="1996686"/>
                </a:lnTo>
                <a:lnTo>
                  <a:pt x="475424" y="1971627"/>
                </a:lnTo>
                <a:lnTo>
                  <a:pt x="438440" y="1945155"/>
                </a:lnTo>
                <a:lnTo>
                  <a:pt x="402638" y="1917312"/>
                </a:lnTo>
                <a:lnTo>
                  <a:pt x="368062" y="1888139"/>
                </a:lnTo>
                <a:lnTo>
                  <a:pt x="334756" y="1857676"/>
                </a:lnTo>
                <a:lnTo>
                  <a:pt x="302760" y="1825964"/>
                </a:lnTo>
                <a:lnTo>
                  <a:pt x="272120" y="1793045"/>
                </a:lnTo>
                <a:lnTo>
                  <a:pt x="242876" y="1758958"/>
                </a:lnTo>
                <a:lnTo>
                  <a:pt x="215073" y="1723745"/>
                </a:lnTo>
                <a:lnTo>
                  <a:pt x="188753" y="1687446"/>
                </a:lnTo>
                <a:lnTo>
                  <a:pt x="163958" y="1650102"/>
                </a:lnTo>
                <a:lnTo>
                  <a:pt x="140733" y="1611755"/>
                </a:lnTo>
                <a:lnTo>
                  <a:pt x="119119" y="1572444"/>
                </a:lnTo>
                <a:lnTo>
                  <a:pt x="99160" y="1532211"/>
                </a:lnTo>
                <a:lnTo>
                  <a:pt x="80898" y="1491097"/>
                </a:lnTo>
                <a:lnTo>
                  <a:pt x="64377" y="1449142"/>
                </a:lnTo>
                <a:lnTo>
                  <a:pt x="49638" y="1406387"/>
                </a:lnTo>
                <a:lnTo>
                  <a:pt x="36726" y="1362873"/>
                </a:lnTo>
                <a:lnTo>
                  <a:pt x="25683" y="1318641"/>
                </a:lnTo>
                <a:lnTo>
                  <a:pt x="16551" y="1273732"/>
                </a:lnTo>
                <a:lnTo>
                  <a:pt x="9374" y="1228185"/>
                </a:lnTo>
                <a:lnTo>
                  <a:pt x="4195" y="1182043"/>
                </a:lnTo>
                <a:lnTo>
                  <a:pt x="1055" y="1135347"/>
                </a:lnTo>
                <a:lnTo>
                  <a:pt x="0" y="108813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91680" y="548680"/>
            <a:ext cx="1866900" cy="5810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1400" b="1" spc="-85" dirty="0">
                <a:latin typeface="Trebuchet MS"/>
                <a:cs typeface="Trebuchet MS"/>
              </a:rPr>
              <a:t>Famiglie</a:t>
            </a:r>
            <a:endParaRPr sz="14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400" b="1" spc="-55" dirty="0">
                <a:latin typeface="Trebuchet MS"/>
                <a:cs typeface="Trebuchet MS"/>
              </a:rPr>
              <a:t>Monogenitoriali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9912" y="548680"/>
            <a:ext cx="1440180" cy="57658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248920" marR="243840" indent="161290">
              <a:lnSpc>
                <a:spcPct val="100000"/>
              </a:lnSpc>
              <a:spcBef>
                <a:spcPts val="270"/>
              </a:spcBef>
            </a:pPr>
            <a:r>
              <a:rPr sz="1400" b="1" spc="-85" dirty="0">
                <a:latin typeface="Trebuchet MS"/>
                <a:cs typeface="Trebuchet MS"/>
              </a:rPr>
              <a:t>Famiglie  </a:t>
            </a:r>
            <a:r>
              <a:rPr sz="1400" b="1" spc="-90" dirty="0">
                <a:latin typeface="Trebuchet MS"/>
                <a:cs typeface="Trebuchet MS"/>
              </a:rPr>
              <a:t>Plu</a:t>
            </a:r>
            <a:r>
              <a:rPr sz="1400" b="1" spc="-70" dirty="0">
                <a:latin typeface="Trebuchet MS"/>
                <a:cs typeface="Trebuchet MS"/>
              </a:rPr>
              <a:t>r</a:t>
            </a:r>
            <a:r>
              <a:rPr sz="1400" b="1" spc="-75" dirty="0">
                <a:latin typeface="Trebuchet MS"/>
                <a:cs typeface="Trebuchet MS"/>
              </a:rPr>
              <a:t>in</a:t>
            </a:r>
            <a:r>
              <a:rPr sz="1400" b="1" spc="-95" dirty="0">
                <a:latin typeface="Trebuchet MS"/>
                <a:cs typeface="Trebuchet MS"/>
              </a:rPr>
              <a:t>ucl</a:t>
            </a:r>
            <a:r>
              <a:rPr sz="1400" b="1" spc="-85" dirty="0">
                <a:latin typeface="Trebuchet MS"/>
                <a:cs typeface="Trebuchet MS"/>
              </a:rPr>
              <a:t>e</a:t>
            </a:r>
            <a:r>
              <a:rPr sz="1400" b="1" spc="-75" dirty="0">
                <a:latin typeface="Trebuchet MS"/>
                <a:cs typeface="Trebuchet MS"/>
              </a:rPr>
              <a:t>a</a:t>
            </a:r>
            <a:r>
              <a:rPr sz="1400" b="1" spc="-100" dirty="0">
                <a:latin typeface="Trebuchet MS"/>
                <a:cs typeface="Trebuchet MS"/>
              </a:rPr>
              <a:t>r</a:t>
            </a:r>
            <a:r>
              <a:rPr sz="1400" b="1" spc="-75" dirty="0">
                <a:latin typeface="Trebuchet MS"/>
                <a:cs typeface="Trebuchet MS"/>
              </a:rPr>
              <a:t>i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1600" y="2996952"/>
            <a:ext cx="1728192" cy="288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270"/>
              </a:spcBef>
            </a:pPr>
            <a:r>
              <a:rPr sz="1600" b="1" spc="-85" dirty="0" err="1" smtClean="0">
                <a:latin typeface="Trebuchet MS"/>
                <a:cs typeface="Trebuchet MS"/>
              </a:rPr>
              <a:t>Famiglie</a:t>
            </a:r>
            <a:r>
              <a:rPr sz="1600" b="1" spc="-145" dirty="0" smtClean="0">
                <a:latin typeface="Trebuchet MS"/>
                <a:cs typeface="Trebuchet MS"/>
              </a:rPr>
              <a:t> </a:t>
            </a:r>
            <a:r>
              <a:rPr sz="1600" b="1" spc="-80" dirty="0">
                <a:latin typeface="Trebuchet MS"/>
                <a:cs typeface="Trebuchet MS"/>
              </a:rPr>
              <a:t>Nucleari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7826" y="1557400"/>
            <a:ext cx="1944574" cy="680956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4290" rIns="0" bIns="0" rtlCol="0">
            <a:spAutoFit/>
          </a:bodyPr>
          <a:lstStyle/>
          <a:p>
            <a:pPr marL="332105" marR="323850" algn="ctr">
              <a:lnSpc>
                <a:spcPct val="100000"/>
              </a:lnSpc>
              <a:spcBef>
                <a:spcPts val="270"/>
              </a:spcBef>
            </a:pPr>
            <a:r>
              <a:rPr sz="1400" b="1" spc="-95" dirty="0">
                <a:latin typeface="Trebuchet MS"/>
                <a:cs typeface="Trebuchet MS"/>
              </a:rPr>
              <a:t>DIFFERENZE</a:t>
            </a:r>
            <a:r>
              <a:rPr sz="1400" b="1" spc="-195" dirty="0">
                <a:latin typeface="Trebuchet MS"/>
                <a:cs typeface="Trebuchet MS"/>
              </a:rPr>
              <a:t> </a:t>
            </a:r>
            <a:r>
              <a:rPr sz="1400" b="1" spc="-90" dirty="0">
                <a:latin typeface="Trebuchet MS"/>
                <a:cs typeface="Trebuchet MS"/>
              </a:rPr>
              <a:t>PER  </a:t>
            </a:r>
            <a:r>
              <a:rPr sz="1400" b="1" spc="-85" dirty="0">
                <a:latin typeface="Trebuchet MS"/>
                <a:cs typeface="Trebuchet MS"/>
              </a:rPr>
              <a:t>APPARTENENZA  </a:t>
            </a:r>
            <a:r>
              <a:rPr sz="1400" b="1" spc="-80" dirty="0">
                <a:latin typeface="Trebuchet MS"/>
                <a:cs typeface="Trebuchet MS"/>
              </a:rPr>
              <a:t>ETNICA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1600" y="5157787"/>
            <a:ext cx="2011312" cy="681597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34925" rIns="0" bIns="0" rtlCol="0">
            <a:spAutoFit/>
          </a:bodyPr>
          <a:lstStyle/>
          <a:p>
            <a:pPr marL="323850" marR="315595" indent="-1905" algn="ctr">
              <a:lnSpc>
                <a:spcPct val="100000"/>
              </a:lnSpc>
              <a:spcBef>
                <a:spcPts val="275"/>
              </a:spcBef>
            </a:pPr>
            <a:r>
              <a:rPr sz="1400" b="1" spc="-95" dirty="0">
                <a:latin typeface="Trebuchet MS"/>
                <a:cs typeface="Trebuchet MS"/>
              </a:rPr>
              <a:t>DIFFERENZE</a:t>
            </a:r>
            <a:r>
              <a:rPr sz="1400" b="1" spc="-170" dirty="0">
                <a:latin typeface="Trebuchet MS"/>
                <a:cs typeface="Trebuchet MS"/>
              </a:rPr>
              <a:t> </a:t>
            </a:r>
            <a:r>
              <a:rPr sz="1400" b="1" spc="-90" dirty="0">
                <a:latin typeface="Trebuchet MS"/>
                <a:cs typeface="Trebuchet MS"/>
              </a:rPr>
              <a:t>PER  </a:t>
            </a:r>
            <a:r>
              <a:rPr sz="1400" b="1" spc="-55" dirty="0">
                <a:latin typeface="Trebuchet MS"/>
                <a:cs typeface="Trebuchet MS"/>
              </a:rPr>
              <a:t>OR</a:t>
            </a:r>
            <a:r>
              <a:rPr sz="1400" b="1" spc="-30" dirty="0">
                <a:latin typeface="Trebuchet MS"/>
                <a:cs typeface="Trebuchet MS"/>
              </a:rPr>
              <a:t>I</a:t>
            </a:r>
            <a:r>
              <a:rPr sz="1400" b="1" spc="-55" dirty="0">
                <a:latin typeface="Trebuchet MS"/>
                <a:cs typeface="Trebuchet MS"/>
              </a:rPr>
              <a:t>E</a:t>
            </a:r>
            <a:r>
              <a:rPr sz="1400" b="1" spc="-75" dirty="0">
                <a:latin typeface="Trebuchet MS"/>
                <a:cs typeface="Trebuchet MS"/>
              </a:rPr>
              <a:t>N</a:t>
            </a:r>
            <a:r>
              <a:rPr sz="1400" b="1" spc="-275" dirty="0">
                <a:latin typeface="Trebuchet MS"/>
                <a:cs typeface="Trebuchet MS"/>
              </a:rPr>
              <a:t>T</a:t>
            </a:r>
            <a:r>
              <a:rPr sz="1400" b="1" spc="65" dirty="0">
                <a:latin typeface="Trebuchet MS"/>
                <a:cs typeface="Trebuchet MS"/>
              </a:rPr>
              <a:t>A</a:t>
            </a:r>
            <a:r>
              <a:rPr sz="1400" b="1" spc="70" dirty="0">
                <a:latin typeface="Trebuchet MS"/>
                <a:cs typeface="Trebuchet MS"/>
              </a:rPr>
              <a:t>M</a:t>
            </a:r>
            <a:r>
              <a:rPr sz="1400" b="1" spc="-55" dirty="0">
                <a:latin typeface="Trebuchet MS"/>
                <a:cs typeface="Trebuchet MS"/>
              </a:rPr>
              <a:t>E</a:t>
            </a:r>
            <a:r>
              <a:rPr sz="1400" b="1" spc="-75" dirty="0">
                <a:latin typeface="Trebuchet MS"/>
                <a:cs typeface="Trebuchet MS"/>
              </a:rPr>
              <a:t>N</a:t>
            </a:r>
            <a:r>
              <a:rPr sz="1400" b="1" spc="-204" dirty="0">
                <a:latin typeface="Trebuchet MS"/>
                <a:cs typeface="Trebuchet MS"/>
              </a:rPr>
              <a:t>T</a:t>
            </a:r>
            <a:r>
              <a:rPr sz="1400" b="1" spc="-25" dirty="0">
                <a:latin typeface="Trebuchet MS"/>
                <a:cs typeface="Trebuchet MS"/>
              </a:rPr>
              <a:t>O  </a:t>
            </a:r>
            <a:r>
              <a:rPr sz="1400" b="1" spc="-90" dirty="0">
                <a:latin typeface="Trebuchet MS"/>
                <a:cs typeface="Trebuchet MS"/>
              </a:rPr>
              <a:t>SESSUALE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08104" y="548680"/>
            <a:ext cx="1714500" cy="5924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361315" marR="351155" indent="187325">
              <a:lnSpc>
                <a:spcPct val="100000"/>
              </a:lnSpc>
              <a:spcBef>
                <a:spcPts val="270"/>
              </a:spcBef>
            </a:pPr>
            <a:r>
              <a:rPr sz="1400" b="1" spc="-85" dirty="0">
                <a:latin typeface="Trebuchet MS"/>
                <a:cs typeface="Trebuchet MS"/>
              </a:rPr>
              <a:t>Famiglie  </a:t>
            </a:r>
            <a:r>
              <a:rPr sz="1400" b="1" spc="-15" dirty="0">
                <a:latin typeface="Trebuchet MS"/>
                <a:cs typeface="Trebuchet MS"/>
              </a:rPr>
              <a:t>Mono</a:t>
            </a:r>
            <a:r>
              <a:rPr sz="1400" b="1" spc="-25" dirty="0">
                <a:latin typeface="Trebuchet MS"/>
                <a:cs typeface="Trebuchet MS"/>
              </a:rPr>
              <a:t>e</a:t>
            </a:r>
            <a:r>
              <a:rPr sz="1400" b="1" spc="-70" dirty="0">
                <a:latin typeface="Trebuchet MS"/>
                <a:cs typeface="Trebuchet MS"/>
              </a:rPr>
              <a:t>t</a:t>
            </a:r>
            <a:r>
              <a:rPr sz="1400" b="1" spc="-75" dirty="0">
                <a:latin typeface="Trebuchet MS"/>
                <a:cs typeface="Trebuchet MS"/>
              </a:rPr>
              <a:t>ni</a:t>
            </a:r>
            <a:r>
              <a:rPr sz="1400" b="1" spc="-110" dirty="0">
                <a:latin typeface="Trebuchet MS"/>
                <a:cs typeface="Trebuchet MS"/>
              </a:rPr>
              <a:t>che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8184" y="2709862"/>
            <a:ext cx="1930042" cy="527067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70"/>
              </a:spcBef>
            </a:pPr>
            <a:r>
              <a:rPr sz="1600" b="1" spc="-85" dirty="0">
                <a:latin typeface="Trebuchet MS"/>
                <a:cs typeface="Trebuchet MS"/>
              </a:rPr>
              <a:t>Famiglie</a:t>
            </a:r>
            <a:endParaRPr sz="1600" dirty="0">
              <a:latin typeface="Trebuchet MS"/>
              <a:cs typeface="Trebuchet MS"/>
            </a:endParaRPr>
          </a:p>
          <a:p>
            <a:pPr marL="635" algn="ctr">
              <a:lnSpc>
                <a:spcPct val="100000"/>
              </a:lnSpc>
            </a:pPr>
            <a:r>
              <a:rPr sz="1600" b="1" spc="-75" dirty="0">
                <a:latin typeface="Trebuchet MS"/>
                <a:cs typeface="Trebuchet MS"/>
              </a:rPr>
              <a:t>miste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1601" y="3862387"/>
            <a:ext cx="1756042" cy="52770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600" b="1" spc="-85" dirty="0">
                <a:latin typeface="Trebuchet MS"/>
                <a:cs typeface="Trebuchet MS"/>
              </a:rPr>
              <a:t>Famiglie con</a:t>
            </a:r>
            <a:r>
              <a:rPr sz="1600" b="1" spc="-200" dirty="0">
                <a:latin typeface="Trebuchet MS"/>
                <a:cs typeface="Trebuchet MS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coppia</a:t>
            </a:r>
            <a:endParaRPr sz="1600" dirty="0">
              <a:latin typeface="Trebuchet MS"/>
              <a:cs typeface="Trebuchet MS"/>
            </a:endParaRPr>
          </a:p>
          <a:p>
            <a:pPr marL="1905" algn="ctr">
              <a:lnSpc>
                <a:spcPct val="100000"/>
              </a:lnSpc>
            </a:pPr>
            <a:r>
              <a:rPr sz="1600" b="1" spc="-75" dirty="0">
                <a:latin typeface="Trebuchet MS"/>
                <a:cs typeface="Trebuchet MS"/>
              </a:rPr>
              <a:t>eterosessuale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28184" y="3502088"/>
            <a:ext cx="1944647" cy="280846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9220" algn="ctr">
              <a:lnSpc>
                <a:spcPct val="100000"/>
              </a:lnSpc>
              <a:spcBef>
                <a:spcPts val="270"/>
              </a:spcBef>
            </a:pPr>
            <a:r>
              <a:rPr sz="1600" b="1" spc="-85" dirty="0">
                <a:solidFill>
                  <a:schemeClr val="bg1"/>
                </a:solidFill>
                <a:latin typeface="Trebuchet MS"/>
                <a:cs typeface="Trebuchet MS"/>
              </a:rPr>
              <a:t>Famiglie</a:t>
            </a:r>
            <a:r>
              <a:rPr sz="1600" b="1" spc="-145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1600" b="1" spc="-80" dirty="0">
                <a:solidFill>
                  <a:schemeClr val="bg1"/>
                </a:solidFill>
                <a:latin typeface="Trebuchet MS"/>
                <a:cs typeface="Trebuchet MS"/>
              </a:rPr>
              <a:t>immigrate</a:t>
            </a:r>
            <a:endParaRPr sz="16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98138" y="2880486"/>
            <a:ext cx="1418590" cy="11188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5080" algn="ctr">
              <a:lnSpc>
                <a:spcPct val="99500"/>
              </a:lnSpc>
              <a:spcBef>
                <a:spcPts val="110"/>
              </a:spcBef>
            </a:pPr>
            <a:r>
              <a:rPr sz="1800" b="1" spc="-85" dirty="0">
                <a:latin typeface="Trebuchet MS"/>
                <a:cs typeface="Trebuchet MS"/>
              </a:rPr>
              <a:t>PLURALITA</a:t>
            </a:r>
            <a:r>
              <a:rPr sz="1800" b="1" spc="-85" dirty="0">
                <a:latin typeface="Arial"/>
                <a:cs typeface="Arial"/>
              </a:rPr>
              <a:t>’</a:t>
            </a:r>
            <a:r>
              <a:rPr sz="1800" b="1" spc="-160" dirty="0">
                <a:latin typeface="Arial"/>
                <a:cs typeface="Arial"/>
              </a:rPr>
              <a:t> </a:t>
            </a:r>
            <a:r>
              <a:rPr sz="1800" b="1" spc="-25" dirty="0">
                <a:latin typeface="Trebuchet MS"/>
                <a:cs typeface="Trebuchet MS"/>
              </a:rPr>
              <a:t>DI  </a:t>
            </a:r>
            <a:r>
              <a:rPr sz="1800" b="1" spc="-65" dirty="0">
                <a:latin typeface="Trebuchet MS"/>
                <a:cs typeface="Trebuchet MS"/>
              </a:rPr>
              <a:t>FORME </a:t>
            </a:r>
            <a:r>
              <a:rPr sz="1800" b="1" spc="-150" dirty="0">
                <a:latin typeface="Trebuchet MS"/>
                <a:cs typeface="Trebuchet MS"/>
              </a:rPr>
              <a:t>E  </a:t>
            </a:r>
            <a:r>
              <a:rPr sz="1800" b="1" spc="-75" dirty="0">
                <a:latin typeface="Trebuchet MS"/>
                <a:cs typeface="Trebuchet MS"/>
              </a:rPr>
              <a:t>MODELLI  </a:t>
            </a:r>
            <a:r>
              <a:rPr sz="1800" b="1" spc="-70" dirty="0">
                <a:latin typeface="Trebuchet MS"/>
                <a:cs typeface="Trebuchet MS"/>
              </a:rPr>
              <a:t>FAMILIARI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07704" y="4509120"/>
            <a:ext cx="223773" cy="481201"/>
          </a:xfrm>
          <a:custGeom>
            <a:avLst/>
            <a:gdLst/>
            <a:ahLst/>
            <a:cxnLst/>
            <a:rect l="l" t="t" r="r" b="b"/>
            <a:pathLst>
              <a:path w="151764" h="337185">
                <a:moveTo>
                  <a:pt x="39479" y="68455"/>
                </a:moveTo>
                <a:lnTo>
                  <a:pt x="30713" y="72149"/>
                </a:lnTo>
                <a:lnTo>
                  <a:pt x="142367" y="336931"/>
                </a:lnTo>
                <a:lnTo>
                  <a:pt x="151256" y="333120"/>
                </a:lnTo>
                <a:lnTo>
                  <a:pt x="39479" y="68455"/>
                </a:lnTo>
                <a:close/>
              </a:path>
              <a:path w="151764" h="337185">
                <a:moveTo>
                  <a:pt x="5587" y="0"/>
                </a:moveTo>
                <a:lnTo>
                  <a:pt x="0" y="85089"/>
                </a:lnTo>
                <a:lnTo>
                  <a:pt x="30713" y="72149"/>
                </a:lnTo>
                <a:lnTo>
                  <a:pt x="25781" y="60451"/>
                </a:lnTo>
                <a:lnTo>
                  <a:pt x="34543" y="56768"/>
                </a:lnTo>
                <a:lnTo>
                  <a:pt x="67216" y="56768"/>
                </a:lnTo>
                <a:lnTo>
                  <a:pt x="70231" y="55499"/>
                </a:lnTo>
                <a:lnTo>
                  <a:pt x="5587" y="0"/>
                </a:lnTo>
                <a:close/>
              </a:path>
              <a:path w="151764" h="337185">
                <a:moveTo>
                  <a:pt x="34543" y="56768"/>
                </a:moveTo>
                <a:lnTo>
                  <a:pt x="25781" y="60451"/>
                </a:lnTo>
                <a:lnTo>
                  <a:pt x="30713" y="72149"/>
                </a:lnTo>
                <a:lnTo>
                  <a:pt x="39479" y="68455"/>
                </a:lnTo>
                <a:lnTo>
                  <a:pt x="34543" y="56768"/>
                </a:lnTo>
                <a:close/>
              </a:path>
              <a:path w="151764" h="337185">
                <a:moveTo>
                  <a:pt x="67216" y="56768"/>
                </a:moveTo>
                <a:lnTo>
                  <a:pt x="34543" y="56768"/>
                </a:lnTo>
                <a:lnTo>
                  <a:pt x="39479" y="68455"/>
                </a:lnTo>
                <a:lnTo>
                  <a:pt x="67216" y="56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33675" y="1270000"/>
            <a:ext cx="76200" cy="452755"/>
          </a:xfrm>
          <a:custGeom>
            <a:avLst/>
            <a:gdLst/>
            <a:ahLst/>
            <a:cxnLst/>
            <a:rect l="l" t="t" r="r" b="b"/>
            <a:pathLst>
              <a:path w="76200" h="452755">
                <a:moveTo>
                  <a:pt x="42925" y="63500"/>
                </a:moveTo>
                <a:lnTo>
                  <a:pt x="33400" y="63500"/>
                </a:lnTo>
                <a:lnTo>
                  <a:pt x="33274" y="452374"/>
                </a:lnTo>
                <a:lnTo>
                  <a:pt x="42799" y="452374"/>
                </a:lnTo>
                <a:lnTo>
                  <a:pt x="42925" y="63500"/>
                </a:lnTo>
                <a:close/>
              </a:path>
              <a:path w="76200" h="452755">
                <a:moveTo>
                  <a:pt x="38100" y="0"/>
                </a:moveTo>
                <a:lnTo>
                  <a:pt x="0" y="76200"/>
                </a:lnTo>
                <a:lnTo>
                  <a:pt x="33396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452755">
                <a:moveTo>
                  <a:pt x="69850" y="63500"/>
                </a:moveTo>
                <a:lnTo>
                  <a:pt x="42925" y="63500"/>
                </a:lnTo>
                <a:lnTo>
                  <a:pt x="42921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40989" y="1196752"/>
            <a:ext cx="1298963" cy="580867"/>
          </a:xfrm>
          <a:custGeom>
            <a:avLst/>
            <a:gdLst/>
            <a:ahLst/>
            <a:cxnLst/>
            <a:rect l="l" t="t" r="r" b="b"/>
            <a:pathLst>
              <a:path w="813435" h="436244">
                <a:moveTo>
                  <a:pt x="743872" y="31652"/>
                </a:moveTo>
                <a:lnTo>
                  <a:pt x="0" y="427609"/>
                </a:lnTo>
                <a:lnTo>
                  <a:pt x="4445" y="436117"/>
                </a:lnTo>
                <a:lnTo>
                  <a:pt x="748388" y="40123"/>
                </a:lnTo>
                <a:lnTo>
                  <a:pt x="743872" y="31652"/>
                </a:lnTo>
                <a:close/>
              </a:path>
              <a:path w="813435" h="436244">
                <a:moveTo>
                  <a:pt x="795191" y="25653"/>
                </a:moveTo>
                <a:lnTo>
                  <a:pt x="755142" y="25653"/>
                </a:lnTo>
                <a:lnTo>
                  <a:pt x="759587" y="34162"/>
                </a:lnTo>
                <a:lnTo>
                  <a:pt x="748388" y="40123"/>
                </a:lnTo>
                <a:lnTo>
                  <a:pt x="764032" y="69468"/>
                </a:lnTo>
                <a:lnTo>
                  <a:pt x="795191" y="25653"/>
                </a:lnTo>
                <a:close/>
              </a:path>
              <a:path w="813435" h="436244">
                <a:moveTo>
                  <a:pt x="755142" y="25653"/>
                </a:moveTo>
                <a:lnTo>
                  <a:pt x="743872" y="31652"/>
                </a:lnTo>
                <a:lnTo>
                  <a:pt x="748388" y="40123"/>
                </a:lnTo>
                <a:lnTo>
                  <a:pt x="759587" y="34162"/>
                </a:lnTo>
                <a:lnTo>
                  <a:pt x="755142" y="25653"/>
                </a:lnTo>
                <a:close/>
              </a:path>
              <a:path w="813435" h="436244">
                <a:moveTo>
                  <a:pt x="813435" y="0"/>
                </a:moveTo>
                <a:lnTo>
                  <a:pt x="728218" y="2286"/>
                </a:lnTo>
                <a:lnTo>
                  <a:pt x="743872" y="31652"/>
                </a:lnTo>
                <a:lnTo>
                  <a:pt x="755142" y="25653"/>
                </a:lnTo>
                <a:lnTo>
                  <a:pt x="795191" y="25653"/>
                </a:lnTo>
                <a:lnTo>
                  <a:pt x="8134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35696" y="2564904"/>
            <a:ext cx="76200" cy="288925"/>
          </a:xfrm>
          <a:custGeom>
            <a:avLst/>
            <a:gdLst/>
            <a:ahLst/>
            <a:cxnLst/>
            <a:rect l="l" t="t" r="r" b="b"/>
            <a:pathLst>
              <a:path w="76200" h="288925">
                <a:moveTo>
                  <a:pt x="33274" y="212725"/>
                </a:moveTo>
                <a:lnTo>
                  <a:pt x="0" y="212725"/>
                </a:lnTo>
                <a:lnTo>
                  <a:pt x="38100" y="288925"/>
                </a:lnTo>
                <a:lnTo>
                  <a:pt x="69850" y="225425"/>
                </a:lnTo>
                <a:lnTo>
                  <a:pt x="33274" y="225425"/>
                </a:lnTo>
                <a:lnTo>
                  <a:pt x="33274" y="212725"/>
                </a:lnTo>
                <a:close/>
              </a:path>
              <a:path w="76200" h="288925">
                <a:moveTo>
                  <a:pt x="42799" y="0"/>
                </a:moveTo>
                <a:lnTo>
                  <a:pt x="33274" y="0"/>
                </a:lnTo>
                <a:lnTo>
                  <a:pt x="33274" y="225425"/>
                </a:lnTo>
                <a:lnTo>
                  <a:pt x="42799" y="225425"/>
                </a:lnTo>
                <a:lnTo>
                  <a:pt x="42799" y="0"/>
                </a:lnTo>
                <a:close/>
              </a:path>
              <a:path w="76200" h="288925">
                <a:moveTo>
                  <a:pt x="76200" y="212725"/>
                </a:moveTo>
                <a:lnTo>
                  <a:pt x="42799" y="212725"/>
                </a:lnTo>
                <a:lnTo>
                  <a:pt x="42799" y="225425"/>
                </a:lnTo>
                <a:lnTo>
                  <a:pt x="69850" y="225425"/>
                </a:lnTo>
                <a:lnTo>
                  <a:pt x="76200" y="212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92280" y="2276872"/>
            <a:ext cx="72008" cy="360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16217" y="1196752"/>
            <a:ext cx="435890" cy="2923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98038" y="2089150"/>
            <a:ext cx="604520" cy="584835"/>
          </a:xfrm>
          <a:custGeom>
            <a:avLst/>
            <a:gdLst/>
            <a:ahLst/>
            <a:cxnLst/>
            <a:rect l="l" t="t" r="r" b="b"/>
            <a:pathLst>
              <a:path w="604520" h="584835">
                <a:moveTo>
                  <a:pt x="498712" y="303784"/>
                </a:moveTo>
                <a:lnTo>
                  <a:pt x="74675" y="303784"/>
                </a:lnTo>
                <a:lnTo>
                  <a:pt x="455167" y="584326"/>
                </a:lnTo>
                <a:lnTo>
                  <a:pt x="604520" y="381762"/>
                </a:lnTo>
                <a:lnTo>
                  <a:pt x="498712" y="303784"/>
                </a:lnTo>
                <a:close/>
              </a:path>
              <a:path w="604520" h="584835">
                <a:moveTo>
                  <a:pt x="298703" y="0"/>
                </a:moveTo>
                <a:lnTo>
                  <a:pt x="22606" y="109092"/>
                </a:lnTo>
                <a:lnTo>
                  <a:pt x="0" y="405129"/>
                </a:lnTo>
                <a:lnTo>
                  <a:pt x="74675" y="303784"/>
                </a:lnTo>
                <a:lnTo>
                  <a:pt x="498712" y="303784"/>
                </a:lnTo>
                <a:lnTo>
                  <a:pt x="224027" y="101346"/>
                </a:lnTo>
                <a:lnTo>
                  <a:pt x="298703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98038" y="2089150"/>
            <a:ext cx="604520" cy="584835"/>
          </a:xfrm>
          <a:custGeom>
            <a:avLst/>
            <a:gdLst/>
            <a:ahLst/>
            <a:cxnLst/>
            <a:rect l="l" t="t" r="r" b="b"/>
            <a:pathLst>
              <a:path w="604520" h="584835">
                <a:moveTo>
                  <a:pt x="455167" y="584326"/>
                </a:moveTo>
                <a:lnTo>
                  <a:pt x="74675" y="303784"/>
                </a:lnTo>
                <a:lnTo>
                  <a:pt x="0" y="405129"/>
                </a:lnTo>
                <a:lnTo>
                  <a:pt x="22606" y="109092"/>
                </a:lnTo>
                <a:lnTo>
                  <a:pt x="298703" y="0"/>
                </a:lnTo>
                <a:lnTo>
                  <a:pt x="224027" y="101346"/>
                </a:lnTo>
                <a:lnTo>
                  <a:pt x="604520" y="381762"/>
                </a:lnTo>
                <a:lnTo>
                  <a:pt x="455167" y="58432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36361" y="1998979"/>
            <a:ext cx="657225" cy="579120"/>
          </a:xfrm>
          <a:custGeom>
            <a:avLst/>
            <a:gdLst/>
            <a:ahLst/>
            <a:cxnLst/>
            <a:rect l="l" t="t" r="r" b="b"/>
            <a:pathLst>
              <a:path w="657225" h="579119">
                <a:moveTo>
                  <a:pt x="383413" y="0"/>
                </a:moveTo>
                <a:lnTo>
                  <a:pt x="445897" y="90932"/>
                </a:lnTo>
                <a:lnTo>
                  <a:pt x="0" y="396621"/>
                </a:lnTo>
                <a:lnTo>
                  <a:pt x="124713" y="578612"/>
                </a:lnTo>
                <a:lnTo>
                  <a:pt x="570611" y="272923"/>
                </a:lnTo>
                <a:lnTo>
                  <a:pt x="640627" y="272923"/>
                </a:lnTo>
                <a:lnTo>
                  <a:pt x="656843" y="80137"/>
                </a:lnTo>
                <a:lnTo>
                  <a:pt x="383413" y="0"/>
                </a:lnTo>
                <a:close/>
              </a:path>
              <a:path w="657225" h="579119">
                <a:moveTo>
                  <a:pt x="640627" y="272923"/>
                </a:moveTo>
                <a:lnTo>
                  <a:pt x="570611" y="272923"/>
                </a:lnTo>
                <a:lnTo>
                  <a:pt x="632967" y="363982"/>
                </a:lnTo>
                <a:lnTo>
                  <a:pt x="640627" y="27292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36361" y="1998979"/>
            <a:ext cx="657225" cy="579120"/>
          </a:xfrm>
          <a:custGeom>
            <a:avLst/>
            <a:gdLst/>
            <a:ahLst/>
            <a:cxnLst/>
            <a:rect l="l" t="t" r="r" b="b"/>
            <a:pathLst>
              <a:path w="657225" h="579119">
                <a:moveTo>
                  <a:pt x="0" y="396621"/>
                </a:moveTo>
                <a:lnTo>
                  <a:pt x="445897" y="90932"/>
                </a:lnTo>
                <a:lnTo>
                  <a:pt x="383413" y="0"/>
                </a:lnTo>
                <a:lnTo>
                  <a:pt x="656843" y="80137"/>
                </a:lnTo>
                <a:lnTo>
                  <a:pt x="632967" y="363982"/>
                </a:lnTo>
                <a:lnTo>
                  <a:pt x="570611" y="272923"/>
                </a:lnTo>
                <a:lnTo>
                  <a:pt x="124713" y="578612"/>
                </a:lnTo>
                <a:lnTo>
                  <a:pt x="0" y="39662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564001" y="5589587"/>
            <a:ext cx="1828800" cy="773930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R="181610" algn="ctr">
              <a:lnSpc>
                <a:spcPct val="100000"/>
              </a:lnSpc>
              <a:spcBef>
                <a:spcPts val="275"/>
              </a:spcBef>
            </a:pPr>
            <a:r>
              <a:rPr sz="1600" b="1" spc="-85" dirty="0">
                <a:latin typeface="Trebuchet MS"/>
                <a:cs typeface="Trebuchet MS"/>
              </a:rPr>
              <a:t>Famiglie con</a:t>
            </a:r>
            <a:r>
              <a:rPr sz="1600" b="1" spc="-235" dirty="0">
                <a:latin typeface="Trebuchet MS"/>
                <a:cs typeface="Trebuchet MS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coppia  </a:t>
            </a:r>
            <a:r>
              <a:rPr sz="1600" b="1" spc="-60" dirty="0">
                <a:latin typeface="Trebuchet MS"/>
                <a:cs typeface="Trebuchet MS"/>
              </a:rPr>
              <a:t>omosessuale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88310" y="4382896"/>
            <a:ext cx="718185" cy="735330"/>
          </a:xfrm>
          <a:custGeom>
            <a:avLst/>
            <a:gdLst/>
            <a:ahLst/>
            <a:cxnLst/>
            <a:rect l="l" t="t" r="r" b="b"/>
            <a:pathLst>
              <a:path w="718185" h="735329">
                <a:moveTo>
                  <a:pt x="0" y="376173"/>
                </a:moveTo>
                <a:lnTo>
                  <a:pt x="60070" y="710819"/>
                </a:lnTo>
                <a:lnTo>
                  <a:pt x="399161" y="734821"/>
                </a:lnTo>
                <a:lnTo>
                  <a:pt x="299338" y="645159"/>
                </a:lnTo>
                <a:lnTo>
                  <a:pt x="460476" y="465835"/>
                </a:lnTo>
                <a:lnTo>
                  <a:pt x="99821" y="465835"/>
                </a:lnTo>
                <a:lnTo>
                  <a:pt x="0" y="376173"/>
                </a:lnTo>
                <a:close/>
              </a:path>
              <a:path w="718185" h="735329">
                <a:moveTo>
                  <a:pt x="518413" y="0"/>
                </a:moveTo>
                <a:lnTo>
                  <a:pt x="99821" y="465835"/>
                </a:lnTo>
                <a:lnTo>
                  <a:pt x="460476" y="465835"/>
                </a:lnTo>
                <a:lnTo>
                  <a:pt x="717930" y="179323"/>
                </a:lnTo>
                <a:lnTo>
                  <a:pt x="518413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88310" y="4382896"/>
            <a:ext cx="718185" cy="735330"/>
          </a:xfrm>
          <a:custGeom>
            <a:avLst/>
            <a:gdLst/>
            <a:ahLst/>
            <a:cxnLst/>
            <a:rect l="l" t="t" r="r" b="b"/>
            <a:pathLst>
              <a:path w="718185" h="735329">
                <a:moveTo>
                  <a:pt x="717930" y="179323"/>
                </a:moveTo>
                <a:lnTo>
                  <a:pt x="299338" y="645159"/>
                </a:lnTo>
                <a:lnTo>
                  <a:pt x="399161" y="734821"/>
                </a:lnTo>
                <a:lnTo>
                  <a:pt x="60070" y="710819"/>
                </a:lnTo>
                <a:lnTo>
                  <a:pt x="0" y="376173"/>
                </a:lnTo>
                <a:lnTo>
                  <a:pt x="99821" y="465835"/>
                </a:lnTo>
                <a:lnTo>
                  <a:pt x="518413" y="0"/>
                </a:lnTo>
                <a:lnTo>
                  <a:pt x="717930" y="17932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01385" y="4316476"/>
            <a:ext cx="589280" cy="548005"/>
          </a:xfrm>
          <a:custGeom>
            <a:avLst/>
            <a:gdLst/>
            <a:ahLst/>
            <a:cxnLst/>
            <a:rect l="l" t="t" r="r" b="b"/>
            <a:pathLst>
              <a:path w="589279" h="548004">
                <a:moveTo>
                  <a:pt x="126746" y="0"/>
                </a:moveTo>
                <a:lnTo>
                  <a:pt x="0" y="184531"/>
                </a:lnTo>
                <a:lnTo>
                  <a:pt x="394462" y="455549"/>
                </a:lnTo>
                <a:lnTo>
                  <a:pt x="331088" y="547878"/>
                </a:lnTo>
                <a:lnTo>
                  <a:pt x="589279" y="453644"/>
                </a:lnTo>
                <a:lnTo>
                  <a:pt x="586159" y="271144"/>
                </a:lnTo>
                <a:lnTo>
                  <a:pt x="521208" y="271144"/>
                </a:lnTo>
                <a:lnTo>
                  <a:pt x="126746" y="0"/>
                </a:lnTo>
                <a:close/>
              </a:path>
              <a:path w="589279" h="548004">
                <a:moveTo>
                  <a:pt x="584580" y="178816"/>
                </a:moveTo>
                <a:lnTo>
                  <a:pt x="521208" y="271144"/>
                </a:lnTo>
                <a:lnTo>
                  <a:pt x="586159" y="271144"/>
                </a:lnTo>
                <a:lnTo>
                  <a:pt x="584580" y="178816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01385" y="4316476"/>
            <a:ext cx="589280" cy="548005"/>
          </a:xfrm>
          <a:custGeom>
            <a:avLst/>
            <a:gdLst/>
            <a:ahLst/>
            <a:cxnLst/>
            <a:rect l="l" t="t" r="r" b="b"/>
            <a:pathLst>
              <a:path w="589279" h="548004">
                <a:moveTo>
                  <a:pt x="126746" y="0"/>
                </a:moveTo>
                <a:lnTo>
                  <a:pt x="521208" y="271144"/>
                </a:lnTo>
                <a:lnTo>
                  <a:pt x="584580" y="178816"/>
                </a:lnTo>
                <a:lnTo>
                  <a:pt x="589279" y="453644"/>
                </a:lnTo>
                <a:lnTo>
                  <a:pt x="331088" y="547878"/>
                </a:lnTo>
                <a:lnTo>
                  <a:pt x="394462" y="455549"/>
                </a:lnTo>
                <a:lnTo>
                  <a:pt x="0" y="184531"/>
                </a:lnTo>
                <a:lnTo>
                  <a:pt x="12674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228184" y="4365688"/>
            <a:ext cx="1938297" cy="681597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34925" rIns="0" bIns="0" rtlCol="0">
            <a:spAutoFit/>
          </a:bodyPr>
          <a:lstStyle/>
          <a:p>
            <a:pPr marL="328930" marR="319405" algn="ctr">
              <a:lnSpc>
                <a:spcPct val="100000"/>
              </a:lnSpc>
              <a:spcBef>
                <a:spcPts val="275"/>
              </a:spcBef>
            </a:pPr>
            <a:r>
              <a:rPr sz="1400" b="1" spc="-95" dirty="0">
                <a:latin typeface="Trebuchet MS"/>
                <a:cs typeface="Trebuchet MS"/>
              </a:rPr>
              <a:t>DIFFERENZE</a:t>
            </a:r>
            <a:r>
              <a:rPr sz="1400" b="1" spc="-175" dirty="0">
                <a:latin typeface="Trebuchet MS"/>
                <a:cs typeface="Trebuchet MS"/>
              </a:rPr>
              <a:t> </a:t>
            </a:r>
            <a:r>
              <a:rPr sz="1400" b="1" spc="-90" dirty="0">
                <a:latin typeface="Trebuchet MS"/>
                <a:cs typeface="Trebuchet MS"/>
              </a:rPr>
              <a:t>PER  </a:t>
            </a:r>
            <a:r>
              <a:rPr sz="1400" b="1" spc="-65" dirty="0">
                <a:latin typeface="Trebuchet MS"/>
                <a:cs typeface="Trebuchet MS"/>
              </a:rPr>
              <a:t>PROVENIENZA  </a:t>
            </a:r>
            <a:r>
              <a:rPr sz="1400" b="1" spc="-75" dirty="0">
                <a:latin typeface="Trebuchet MS"/>
                <a:cs typeface="Trebuchet MS"/>
              </a:rPr>
              <a:t>GEOGRAFICA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08104" y="5589241"/>
            <a:ext cx="1872208" cy="789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275"/>
              </a:spcBef>
            </a:pPr>
            <a:endParaRPr lang="it-IT" sz="1400" b="1" spc="-85" dirty="0" smtClean="0">
              <a:latin typeface="Trebuchet MS"/>
              <a:cs typeface="Trebuchet MS"/>
            </a:endParaRPr>
          </a:p>
          <a:p>
            <a:pPr marL="161290">
              <a:lnSpc>
                <a:spcPct val="100000"/>
              </a:lnSpc>
              <a:spcBef>
                <a:spcPts val="275"/>
              </a:spcBef>
            </a:pPr>
            <a:r>
              <a:rPr sz="1600" b="1" spc="-85" dirty="0" err="1" smtClean="0">
                <a:latin typeface="Trebuchet MS"/>
                <a:cs typeface="Trebuchet MS"/>
              </a:rPr>
              <a:t>Famiglie</a:t>
            </a:r>
            <a:r>
              <a:rPr sz="1600" b="1" spc="-150" dirty="0" smtClean="0">
                <a:latin typeface="Trebuchet MS"/>
                <a:cs typeface="Trebuchet MS"/>
              </a:rPr>
              <a:t> </a:t>
            </a:r>
            <a:r>
              <a:rPr sz="1600" b="1" spc="-75" dirty="0" err="1" smtClean="0">
                <a:latin typeface="Trebuchet MS"/>
                <a:cs typeface="Trebuchet MS"/>
              </a:rPr>
              <a:t>autoctone</a:t>
            </a:r>
            <a:endParaRPr lang="it-IT" sz="1600" b="1" spc="-75" dirty="0" smtClean="0">
              <a:latin typeface="Trebuchet MS"/>
              <a:cs typeface="Trebuchet MS"/>
            </a:endParaRPr>
          </a:p>
          <a:p>
            <a:pPr marL="161290">
              <a:lnSpc>
                <a:spcPct val="100000"/>
              </a:lnSpc>
              <a:spcBef>
                <a:spcPts val="275"/>
              </a:spcBef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164288" y="3933056"/>
            <a:ext cx="76073" cy="3601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57017" y="5658332"/>
            <a:ext cx="447040" cy="222885"/>
          </a:xfrm>
          <a:custGeom>
            <a:avLst/>
            <a:gdLst/>
            <a:ahLst/>
            <a:cxnLst/>
            <a:rect l="l" t="t" r="r" b="b"/>
            <a:pathLst>
              <a:path w="447039" h="222885">
                <a:moveTo>
                  <a:pt x="376059" y="192546"/>
                </a:moveTo>
                <a:lnTo>
                  <a:pt x="361442" y="222503"/>
                </a:lnTo>
                <a:lnTo>
                  <a:pt x="446531" y="221767"/>
                </a:lnTo>
                <a:lnTo>
                  <a:pt x="428491" y="198132"/>
                </a:lnTo>
                <a:lnTo>
                  <a:pt x="387477" y="198132"/>
                </a:lnTo>
                <a:lnTo>
                  <a:pt x="376059" y="192546"/>
                </a:lnTo>
                <a:close/>
              </a:path>
              <a:path w="447039" h="222885">
                <a:moveTo>
                  <a:pt x="380233" y="183991"/>
                </a:moveTo>
                <a:lnTo>
                  <a:pt x="376059" y="192546"/>
                </a:lnTo>
                <a:lnTo>
                  <a:pt x="387477" y="198132"/>
                </a:lnTo>
                <a:lnTo>
                  <a:pt x="391668" y="189585"/>
                </a:lnTo>
                <a:lnTo>
                  <a:pt x="380233" y="183991"/>
                </a:lnTo>
                <a:close/>
              </a:path>
              <a:path w="447039" h="222885">
                <a:moveTo>
                  <a:pt x="394843" y="154050"/>
                </a:moveTo>
                <a:lnTo>
                  <a:pt x="380233" y="183991"/>
                </a:lnTo>
                <a:lnTo>
                  <a:pt x="391668" y="189585"/>
                </a:lnTo>
                <a:lnTo>
                  <a:pt x="387477" y="198132"/>
                </a:lnTo>
                <a:lnTo>
                  <a:pt x="428491" y="198132"/>
                </a:lnTo>
                <a:lnTo>
                  <a:pt x="394843" y="154050"/>
                </a:lnTo>
                <a:close/>
              </a:path>
              <a:path w="447039" h="222885">
                <a:moveTo>
                  <a:pt x="4190" y="0"/>
                </a:moveTo>
                <a:lnTo>
                  <a:pt x="0" y="8559"/>
                </a:lnTo>
                <a:lnTo>
                  <a:pt x="376059" y="192546"/>
                </a:lnTo>
                <a:lnTo>
                  <a:pt x="380233" y="183991"/>
                </a:lnTo>
                <a:lnTo>
                  <a:pt x="41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 rot="17670413" flipV="1">
            <a:off x="6444208" y="5157190"/>
            <a:ext cx="576064" cy="2880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2680</Words>
  <Application>Microsoft Office PowerPoint</Application>
  <PresentationFormat>Presentazione su schermo (4:3)</PresentationFormat>
  <Paragraphs>299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I gruppi LBTG sono delle lobbies </vt:lpstr>
      <vt:lpstr>Diapositiva 2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Diapositiva 9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Diapositiva 18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  <vt:lpstr>I gruppi LBTG sono delle lobbies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Lobby LGBT</dc:title>
  <dc:creator>Francesco Cannizzaro</dc:creator>
  <cp:lastModifiedBy>Master</cp:lastModifiedBy>
  <cp:revision>60</cp:revision>
  <dcterms:created xsi:type="dcterms:W3CDTF">2019-11-27T14:22:03Z</dcterms:created>
  <dcterms:modified xsi:type="dcterms:W3CDTF">2020-04-03T10:24:03Z</dcterms:modified>
</cp:coreProperties>
</file>